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handoutMasterIdLst>
    <p:handoutMasterId r:id="rId65"/>
  </p:handoutMasterIdLst>
  <p:sldIdLst>
    <p:sldId id="318" r:id="rId2"/>
    <p:sldId id="256" r:id="rId3"/>
    <p:sldId id="257" r:id="rId4"/>
    <p:sldId id="259" r:id="rId5"/>
    <p:sldId id="261" r:id="rId6"/>
    <p:sldId id="263" r:id="rId7"/>
    <p:sldId id="265" r:id="rId8"/>
    <p:sldId id="267" r:id="rId9"/>
    <p:sldId id="266" r:id="rId10"/>
    <p:sldId id="268" r:id="rId11"/>
    <p:sldId id="270" r:id="rId12"/>
    <p:sldId id="271" r:id="rId13"/>
    <p:sldId id="269" r:id="rId14"/>
    <p:sldId id="272" r:id="rId15"/>
    <p:sldId id="273" r:id="rId16"/>
    <p:sldId id="274" r:id="rId17"/>
    <p:sldId id="275" r:id="rId18"/>
    <p:sldId id="276" r:id="rId19"/>
    <p:sldId id="277" r:id="rId20"/>
    <p:sldId id="278" r:id="rId21"/>
    <p:sldId id="280" r:id="rId22"/>
    <p:sldId id="281" r:id="rId23"/>
    <p:sldId id="282" r:id="rId24"/>
    <p:sldId id="283" r:id="rId25"/>
    <p:sldId id="284" r:id="rId26"/>
    <p:sldId id="285" r:id="rId27"/>
    <p:sldId id="323" r:id="rId28"/>
    <p:sldId id="287" r:id="rId29"/>
    <p:sldId id="288" r:id="rId30"/>
    <p:sldId id="289" r:id="rId31"/>
    <p:sldId id="286" r:id="rId32"/>
    <p:sldId id="319" r:id="rId33"/>
    <p:sldId id="320" r:id="rId34"/>
    <p:sldId id="290" r:id="rId35"/>
    <p:sldId id="291" r:id="rId36"/>
    <p:sldId id="292" r:id="rId37"/>
    <p:sldId id="293" r:id="rId38"/>
    <p:sldId id="294" r:id="rId39"/>
    <p:sldId id="295" r:id="rId40"/>
    <p:sldId id="296" r:id="rId41"/>
    <p:sldId id="297" r:id="rId42"/>
    <p:sldId id="298" r:id="rId43"/>
    <p:sldId id="300" r:id="rId44"/>
    <p:sldId id="299" r:id="rId45"/>
    <p:sldId id="302" r:id="rId46"/>
    <p:sldId id="303" r:id="rId47"/>
    <p:sldId id="304" r:id="rId48"/>
    <p:sldId id="305" r:id="rId49"/>
    <p:sldId id="306" r:id="rId50"/>
    <p:sldId id="321" r:id="rId51"/>
    <p:sldId id="307" r:id="rId52"/>
    <p:sldId id="308" r:id="rId53"/>
    <p:sldId id="309" r:id="rId54"/>
    <p:sldId id="322" r:id="rId55"/>
    <p:sldId id="310" r:id="rId56"/>
    <p:sldId id="311" r:id="rId57"/>
    <p:sldId id="312" r:id="rId58"/>
    <p:sldId id="313" r:id="rId59"/>
    <p:sldId id="314" r:id="rId60"/>
    <p:sldId id="315" r:id="rId61"/>
    <p:sldId id="316" r:id="rId62"/>
    <p:sldId id="317" r:id="rId6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51" autoAdjust="0"/>
    <p:restoredTop sz="94660"/>
  </p:normalViewPr>
  <p:slideViewPr>
    <p:cSldViewPr>
      <p:cViewPr varScale="1">
        <p:scale>
          <a:sx n="71" d="100"/>
          <a:sy n="71" d="100"/>
        </p:scale>
        <p:origin x="-11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194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9523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9523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9523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F2C90C6-3E23-4B0F-BB5D-14AD281CF54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17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0208470-CB97-4C6E-8AB8-33B0FA748E2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40617-2D94-4400-9F4A-604E7888F0EF}" type="slidenum">
              <a:rPr lang="en-US"/>
              <a:pPr/>
              <a:t>1</a:t>
            </a:fld>
            <a:endParaRPr lang="en-US"/>
          </a:p>
        </p:txBody>
      </p:sp>
      <p:sp>
        <p:nvSpPr>
          <p:cNvPr id="94210" name="Rectangle 2"/>
          <p:cNvSpPr>
            <a:spLocks noRo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163A88-1039-414A-8CF0-54E33DB5BCC8}" type="slidenum">
              <a:rPr lang="en-US"/>
              <a:pPr/>
              <a:t>4</a:t>
            </a:fld>
            <a:endParaRPr lang="en-US"/>
          </a:p>
        </p:txBody>
      </p:sp>
      <p:sp>
        <p:nvSpPr>
          <p:cNvPr id="8194" name="Rectangle 2"/>
          <p:cNvSpPr>
            <a:spLocks noRo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21AB84-A8F9-45F0-BC83-87382DFA0761}" type="slidenum">
              <a:rPr lang="en-US"/>
              <a:pPr/>
              <a:t>5</a:t>
            </a:fld>
            <a:endParaRPr lang="en-US"/>
          </a:p>
        </p:txBody>
      </p:sp>
      <p:sp>
        <p:nvSpPr>
          <p:cNvPr id="14338" name="Rectangle 2"/>
          <p:cNvSpPr>
            <a:spLocks noRo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57200"/>
            <a:ext cx="1866900" cy="5668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457200"/>
            <a:ext cx="54483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467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657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600200"/>
            <a:ext cx="3657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457200"/>
            <a:ext cx="7467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914400" y="1600200"/>
            <a:ext cx="7467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Line 8"/>
          <p:cNvSpPr>
            <a:spLocks noChangeShapeType="1"/>
          </p:cNvSpPr>
          <p:nvPr userDrawn="1"/>
        </p:nvSpPr>
        <p:spPr bwMode="auto">
          <a:xfrm>
            <a:off x="990600" y="1447800"/>
            <a:ext cx="6705600" cy="0"/>
          </a:xfrm>
          <a:prstGeom prst="line">
            <a:avLst/>
          </a:prstGeom>
          <a:noFill/>
          <a:ln w="28575">
            <a:solidFill>
              <a:srgbClr val="800080"/>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sz="2400" b="1">
          <a:solidFill>
            <a:schemeClr val="tx2"/>
          </a:solidFill>
          <a:latin typeface="+mj-lt"/>
          <a:ea typeface="+mj-ea"/>
          <a:cs typeface="+mj-cs"/>
        </a:defRPr>
      </a:lvl1pPr>
      <a:lvl2pPr algn="l" rtl="0" fontAlgn="base">
        <a:spcBef>
          <a:spcPct val="0"/>
        </a:spcBef>
        <a:spcAft>
          <a:spcPct val="0"/>
        </a:spcAft>
        <a:defRPr sz="2400" b="1">
          <a:solidFill>
            <a:schemeClr val="tx2"/>
          </a:solidFill>
          <a:latin typeface="Arial" charset="0"/>
          <a:cs typeface="Arial" charset="0"/>
        </a:defRPr>
      </a:lvl2pPr>
      <a:lvl3pPr algn="l" rtl="0" fontAlgn="base">
        <a:spcBef>
          <a:spcPct val="0"/>
        </a:spcBef>
        <a:spcAft>
          <a:spcPct val="0"/>
        </a:spcAft>
        <a:defRPr sz="2400" b="1">
          <a:solidFill>
            <a:schemeClr val="tx2"/>
          </a:solidFill>
          <a:latin typeface="Arial" charset="0"/>
          <a:cs typeface="Arial" charset="0"/>
        </a:defRPr>
      </a:lvl3pPr>
      <a:lvl4pPr algn="l" rtl="0" fontAlgn="base">
        <a:spcBef>
          <a:spcPct val="0"/>
        </a:spcBef>
        <a:spcAft>
          <a:spcPct val="0"/>
        </a:spcAft>
        <a:defRPr sz="2400" b="1">
          <a:solidFill>
            <a:schemeClr val="tx2"/>
          </a:solidFill>
          <a:latin typeface="Arial" charset="0"/>
          <a:cs typeface="Arial" charset="0"/>
        </a:defRPr>
      </a:lvl4pPr>
      <a:lvl5pPr algn="l" rtl="0" fontAlgn="base">
        <a:spcBef>
          <a:spcPct val="0"/>
        </a:spcBef>
        <a:spcAft>
          <a:spcPct val="0"/>
        </a:spcAft>
        <a:defRPr sz="2400" b="1">
          <a:solidFill>
            <a:schemeClr val="tx2"/>
          </a:solidFill>
          <a:latin typeface="Arial" charset="0"/>
          <a:cs typeface="Arial" charset="0"/>
        </a:defRPr>
      </a:lvl5pPr>
      <a:lvl6pPr marL="457200" algn="l" rtl="0" fontAlgn="base">
        <a:spcBef>
          <a:spcPct val="0"/>
        </a:spcBef>
        <a:spcAft>
          <a:spcPct val="0"/>
        </a:spcAft>
        <a:defRPr sz="2400" b="1">
          <a:solidFill>
            <a:schemeClr val="tx2"/>
          </a:solidFill>
          <a:latin typeface="Arial" charset="0"/>
          <a:cs typeface="Arial" charset="0"/>
        </a:defRPr>
      </a:lvl6pPr>
      <a:lvl7pPr marL="914400" algn="l" rtl="0" fontAlgn="base">
        <a:spcBef>
          <a:spcPct val="0"/>
        </a:spcBef>
        <a:spcAft>
          <a:spcPct val="0"/>
        </a:spcAft>
        <a:defRPr sz="2400" b="1">
          <a:solidFill>
            <a:schemeClr val="tx2"/>
          </a:solidFill>
          <a:latin typeface="Arial" charset="0"/>
          <a:cs typeface="Arial" charset="0"/>
        </a:defRPr>
      </a:lvl7pPr>
      <a:lvl8pPr marL="1371600" algn="l" rtl="0" fontAlgn="base">
        <a:spcBef>
          <a:spcPct val="0"/>
        </a:spcBef>
        <a:spcAft>
          <a:spcPct val="0"/>
        </a:spcAft>
        <a:defRPr sz="2400" b="1">
          <a:solidFill>
            <a:schemeClr val="tx2"/>
          </a:solidFill>
          <a:latin typeface="Arial" charset="0"/>
          <a:cs typeface="Arial" charset="0"/>
        </a:defRPr>
      </a:lvl8pPr>
      <a:lvl9pPr marL="1828800" algn="l" rtl="0" fontAlgn="base">
        <a:spcBef>
          <a:spcPct val="0"/>
        </a:spcBef>
        <a:spcAft>
          <a:spcPct val="0"/>
        </a:spcAft>
        <a:defRPr sz="2400" b="1">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2000">
          <a:solidFill>
            <a:schemeClr val="tx1"/>
          </a:solidFill>
          <a:latin typeface="+mn-lt"/>
          <a:ea typeface="+mn-ea"/>
          <a:cs typeface="+mn-cs"/>
        </a:defRPr>
      </a:lvl1pPr>
      <a:lvl2pPr marL="742950" indent="-285750" algn="l" rtl="0" fontAlgn="base">
        <a:spcBef>
          <a:spcPct val="20000"/>
        </a:spcBef>
        <a:spcAft>
          <a:spcPct val="0"/>
        </a:spcAft>
        <a:buChar char="–"/>
        <a:defRPr>
          <a:solidFill>
            <a:schemeClr val="tx1"/>
          </a:solidFill>
          <a:latin typeface="Palatino" pitchFamily="18" charset="0"/>
          <a:cs typeface="+mn-cs"/>
        </a:defRPr>
      </a:lvl2pPr>
      <a:lvl3pPr marL="1143000" indent="-228600" algn="l" rtl="0" fontAlgn="base">
        <a:spcBef>
          <a:spcPct val="20000"/>
        </a:spcBef>
        <a:spcAft>
          <a:spcPct val="0"/>
        </a:spcAft>
        <a:buChar char="•"/>
        <a:defRPr>
          <a:solidFill>
            <a:schemeClr val="tx1"/>
          </a:solidFill>
          <a:latin typeface="Palatino" pitchFamily="18" charset="0"/>
          <a:cs typeface="+mn-cs"/>
        </a:defRPr>
      </a:lvl3pPr>
      <a:lvl4pPr marL="1600200" indent="-228600" algn="l" rtl="0" fontAlgn="base">
        <a:spcBef>
          <a:spcPct val="20000"/>
        </a:spcBef>
        <a:spcAft>
          <a:spcPct val="0"/>
        </a:spcAft>
        <a:buChar char="–"/>
        <a:defRPr>
          <a:solidFill>
            <a:schemeClr val="tx1"/>
          </a:solidFill>
          <a:latin typeface="Palatino" pitchFamily="18" charset="0"/>
          <a:cs typeface="+mn-cs"/>
        </a:defRPr>
      </a:lvl4pPr>
      <a:lvl5pPr marL="2057400" indent="-228600" algn="l" rtl="0" fontAlgn="base">
        <a:spcBef>
          <a:spcPct val="20000"/>
        </a:spcBef>
        <a:spcAft>
          <a:spcPct val="0"/>
        </a:spcAft>
        <a:buChar char="»"/>
        <a:defRPr>
          <a:solidFill>
            <a:schemeClr val="tx1"/>
          </a:solidFill>
          <a:latin typeface="Palatino" pitchFamily="18" charset="0"/>
          <a:cs typeface="+mn-cs"/>
        </a:defRPr>
      </a:lvl5pPr>
      <a:lvl6pPr marL="2514600" indent="-228600" algn="l" rtl="0" fontAlgn="base">
        <a:spcBef>
          <a:spcPct val="20000"/>
        </a:spcBef>
        <a:spcAft>
          <a:spcPct val="0"/>
        </a:spcAft>
        <a:buChar char="»"/>
        <a:defRPr>
          <a:solidFill>
            <a:schemeClr val="tx1"/>
          </a:solidFill>
          <a:latin typeface="Palatino" pitchFamily="18" charset="0"/>
          <a:cs typeface="+mn-cs"/>
        </a:defRPr>
      </a:lvl6pPr>
      <a:lvl7pPr marL="2971800" indent="-228600" algn="l" rtl="0" fontAlgn="base">
        <a:spcBef>
          <a:spcPct val="20000"/>
        </a:spcBef>
        <a:spcAft>
          <a:spcPct val="0"/>
        </a:spcAft>
        <a:buChar char="»"/>
        <a:defRPr>
          <a:solidFill>
            <a:schemeClr val="tx1"/>
          </a:solidFill>
          <a:latin typeface="Palatino" pitchFamily="18" charset="0"/>
          <a:cs typeface="+mn-cs"/>
        </a:defRPr>
      </a:lvl7pPr>
      <a:lvl8pPr marL="3429000" indent="-228600" algn="l" rtl="0" fontAlgn="base">
        <a:spcBef>
          <a:spcPct val="20000"/>
        </a:spcBef>
        <a:spcAft>
          <a:spcPct val="0"/>
        </a:spcAft>
        <a:buChar char="»"/>
        <a:defRPr>
          <a:solidFill>
            <a:schemeClr val="tx1"/>
          </a:solidFill>
          <a:latin typeface="Palatino" pitchFamily="18" charset="0"/>
          <a:cs typeface="+mn-cs"/>
        </a:defRPr>
      </a:lvl8pPr>
      <a:lvl9pPr marL="3886200" indent="-228600" algn="l" rtl="0" fontAlgn="base">
        <a:spcBef>
          <a:spcPct val="20000"/>
        </a:spcBef>
        <a:spcAft>
          <a:spcPct val="0"/>
        </a:spcAft>
        <a:buChar char="»"/>
        <a:defRPr>
          <a:solidFill>
            <a:schemeClr val="tx1"/>
          </a:solidFill>
          <a:latin typeface="Palatino"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olorincolorado.org/webcast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colorincolorado.org/webcasts/middl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colorincolorado.org/educators/teaching/vocabular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t2tweb.us/doingwhatworks/Workshops.asp"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dww.ed.gov/learn/learn.cfm?PA_ID=6&amp;T_ID=13&amp;P_ID=23&amp;rID=5"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www.colorincolorado.org/educators/content/oral"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colorincolorado.org/educators/teaching" TargetMode="External"/><Relationship Id="rId2" Type="http://schemas.openxmlformats.org/officeDocument/2006/relationships/hyperlink" Target="http://www.colorincolorado.org/article/22364" TargetMode="External"/><Relationship Id="rId1" Type="http://schemas.openxmlformats.org/officeDocument/2006/relationships/slideLayout" Target="../slideLayouts/slideLayout2.xml"/><Relationship Id="rId5" Type="http://schemas.openxmlformats.org/officeDocument/2006/relationships/hyperlink" Target="http://lmri.ucsb.edu/index.php" TargetMode="External"/><Relationship Id="rId4" Type="http://schemas.openxmlformats.org/officeDocument/2006/relationships/hyperlink" Target="http://www.adlit.org/article/c118"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dww.ed.gov/practice/practice_landing.cfm?PA_ID=6&amp;T_ID=13&amp;P_ID=23" TargetMode="External"/><Relationship Id="rId2" Type="http://schemas.openxmlformats.org/officeDocument/2006/relationships/hyperlink" Target="https://eee.uci.edu/programs/esl/faculty.html" TargetMode="External"/><Relationship Id="rId1" Type="http://schemas.openxmlformats.org/officeDocument/2006/relationships/slideLayout" Target="../slideLayouts/slideLayout2.xml"/><Relationship Id="rId5" Type="http://schemas.openxmlformats.org/officeDocument/2006/relationships/hyperlink" Target="http://www.ncte.org/collections/secell" TargetMode="External"/><Relationship Id="rId4" Type="http://schemas.openxmlformats.org/officeDocument/2006/relationships/hyperlink" Target="https://www.t2tweb.us/doingwhatworks/Workshops.asp"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colorincolorado.org/educators/background/academic"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colorincolorado.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903" name="Rectangle 7"/>
          <p:cNvSpPr>
            <a:spLocks noChangeArrowheads="1"/>
          </p:cNvSpPr>
          <p:nvPr/>
        </p:nvSpPr>
        <p:spPr bwMode="auto">
          <a:xfrm>
            <a:off x="762000" y="762000"/>
            <a:ext cx="7772400" cy="1470025"/>
          </a:xfrm>
          <a:prstGeom prst="rect">
            <a:avLst/>
          </a:prstGeom>
          <a:noFill/>
          <a:ln w="9525">
            <a:noFill/>
            <a:miter lim="800000"/>
            <a:headEnd/>
            <a:tailEnd/>
          </a:ln>
          <a:effectLst/>
        </p:spPr>
        <p:txBody>
          <a:bodyPr anchor="ctr"/>
          <a:lstStyle/>
          <a:p>
            <a:pPr algn="ctr"/>
            <a:r>
              <a:rPr lang="en-US" sz="3200" b="1">
                <a:solidFill>
                  <a:schemeClr val="tx2"/>
                </a:solidFill>
              </a:rPr>
              <a:t>Academic Language for </a:t>
            </a:r>
            <a:br>
              <a:rPr lang="en-US" sz="3200" b="1">
                <a:solidFill>
                  <a:schemeClr val="tx2"/>
                </a:solidFill>
              </a:rPr>
            </a:br>
            <a:r>
              <a:rPr lang="en-US" sz="3200" b="1">
                <a:solidFill>
                  <a:schemeClr val="tx2"/>
                </a:solidFill>
              </a:rPr>
              <a:t>English Language Learners</a:t>
            </a:r>
          </a:p>
        </p:txBody>
      </p:sp>
      <p:sp>
        <p:nvSpPr>
          <p:cNvPr id="80904" name="Rectangle 8"/>
          <p:cNvSpPr>
            <a:spLocks noChangeArrowheads="1"/>
          </p:cNvSpPr>
          <p:nvPr/>
        </p:nvSpPr>
        <p:spPr bwMode="auto">
          <a:xfrm>
            <a:off x="914400" y="2817813"/>
            <a:ext cx="7467600" cy="2563812"/>
          </a:xfrm>
          <a:prstGeom prst="rect">
            <a:avLst/>
          </a:prstGeom>
          <a:noFill/>
          <a:ln w="9525">
            <a:noFill/>
            <a:miter lim="800000"/>
            <a:headEnd/>
            <a:tailEnd/>
          </a:ln>
          <a:effectLst/>
        </p:spPr>
        <p:txBody>
          <a:bodyPr>
            <a:spAutoFit/>
          </a:bodyPr>
          <a:lstStyle/>
          <a:p>
            <a:r>
              <a:rPr lang="en-US" sz="2000" b="1"/>
              <a:t>Featuring</a:t>
            </a:r>
            <a:r>
              <a:rPr lang="en-US" b="1"/>
              <a:t> </a:t>
            </a:r>
          </a:p>
          <a:p>
            <a:r>
              <a:rPr lang="en-US"/>
              <a:t>Dr. Robin Scarcella, </a:t>
            </a:r>
            <a:r>
              <a:rPr lang="en-US" i="1"/>
              <a:t>University of California at Irvine</a:t>
            </a:r>
          </a:p>
          <a:p>
            <a:endParaRPr lang="en-US" i="1"/>
          </a:p>
          <a:p>
            <a:r>
              <a:rPr lang="en-US" sz="2000" b="1"/>
              <a:t>Hosted by</a:t>
            </a:r>
          </a:p>
          <a:p>
            <a:r>
              <a:rPr lang="en-US"/>
              <a:t>Delia Pompa, </a:t>
            </a:r>
            <a:r>
              <a:rPr lang="en-US" i="1"/>
              <a:t>National Council of La Raza</a:t>
            </a:r>
          </a:p>
          <a:p>
            <a:endParaRPr lang="en-US" i="1"/>
          </a:p>
          <a:p>
            <a:endParaRPr lang="en-US" i="1"/>
          </a:p>
          <a:p>
            <a:r>
              <a:rPr lang="en-US" sz="1600" i="1"/>
              <a:t>	</a:t>
            </a:r>
            <a:r>
              <a:rPr lang="en-US" sz="1600"/>
              <a:t>Available on demand |  </a:t>
            </a:r>
            <a:r>
              <a:rPr lang="en-US" sz="1600">
                <a:hlinkClick r:id="rId3"/>
              </a:rPr>
              <a:t>www.ColorinColorado.org/webcasts</a:t>
            </a:r>
            <a:endParaRPr lang="en-US" sz="1600"/>
          </a:p>
          <a:p>
            <a:endParaRPr lang="en-US" sz="1600" i="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Academic language in oral expression</a:t>
            </a:r>
          </a:p>
        </p:txBody>
      </p:sp>
      <p:sp>
        <p:nvSpPr>
          <p:cNvPr id="23555" name="Rectangle 3"/>
          <p:cNvSpPr>
            <a:spLocks noGrp="1" noChangeArrowheads="1"/>
          </p:cNvSpPr>
          <p:nvPr>
            <p:ph type="body" idx="1"/>
          </p:nvPr>
        </p:nvSpPr>
        <p:spPr/>
        <p:txBody>
          <a:bodyPr/>
          <a:lstStyle/>
          <a:p>
            <a:r>
              <a:rPr lang="en-US"/>
              <a:t>Academic language is also a part of speaking</a:t>
            </a:r>
          </a:p>
          <a:p>
            <a:endParaRPr lang="en-US"/>
          </a:p>
          <a:p>
            <a:r>
              <a:rPr lang="en-US"/>
              <a:t>Mastering oral academic language will allow students to participate in:</a:t>
            </a:r>
          </a:p>
          <a:p>
            <a:pPr lvl="1"/>
            <a:r>
              <a:rPr lang="en-US"/>
              <a:t>academic discussions</a:t>
            </a:r>
          </a:p>
          <a:p>
            <a:pPr lvl="1"/>
            <a:r>
              <a:rPr lang="en-US"/>
              <a:t>debates</a:t>
            </a:r>
          </a:p>
          <a:p>
            <a:pPr lvl="1"/>
            <a:r>
              <a:rPr lang="en-US"/>
              <a:t>presentations in front of their peers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500188" y="457200"/>
            <a:ext cx="6223000" cy="1143000"/>
          </a:xfrm>
        </p:spPr>
        <p:txBody>
          <a:bodyPr/>
          <a:lstStyle/>
          <a:p>
            <a:r>
              <a:rPr lang="en-US"/>
              <a:t>Activity Idea:</a:t>
            </a:r>
            <a:br>
              <a:rPr lang="en-US"/>
            </a:br>
            <a:r>
              <a:rPr lang="en-US"/>
              <a:t>Practicing oral academic language</a:t>
            </a:r>
          </a:p>
        </p:txBody>
      </p:sp>
      <p:sp>
        <p:nvSpPr>
          <p:cNvPr id="25603" name="Rectangle 3"/>
          <p:cNvSpPr>
            <a:spLocks noGrp="1" noChangeArrowheads="1"/>
          </p:cNvSpPr>
          <p:nvPr>
            <p:ph type="body" idx="1"/>
          </p:nvPr>
        </p:nvSpPr>
        <p:spPr/>
        <p:txBody>
          <a:bodyPr/>
          <a:lstStyle/>
          <a:p>
            <a:pPr marL="381000" indent="-381000">
              <a:buFontTx/>
              <a:buAutoNum type="arabicPeriod"/>
            </a:pPr>
            <a:r>
              <a:rPr lang="en-US"/>
              <a:t>Prepare students to speak in front of others by teaching them academic words and grammatical features that would be used in a presentation, such as:</a:t>
            </a:r>
          </a:p>
          <a:p>
            <a:pPr marL="381000" indent="-381000">
              <a:buFontTx/>
              <a:buNone/>
            </a:pPr>
            <a:endParaRPr lang="en-US"/>
          </a:p>
          <a:p>
            <a:pPr marL="800100" lvl="1" indent="-342900"/>
            <a:r>
              <a:rPr lang="en-US"/>
              <a:t>“The topic of my presentation is…”</a:t>
            </a:r>
          </a:p>
          <a:p>
            <a:pPr marL="800100" lvl="1" indent="-342900"/>
            <a:r>
              <a:rPr lang="en-US"/>
              <a:t>“First, I will provide some background information”</a:t>
            </a:r>
          </a:p>
          <a:p>
            <a:pPr marL="800100" lvl="1" indent="-342900"/>
            <a:r>
              <a:rPr lang="en-US"/>
              <a:t>“In conclusion…”</a:t>
            </a:r>
          </a:p>
          <a:p>
            <a:pPr marL="800100" lvl="1" indent="-342900"/>
            <a:r>
              <a:rPr lang="en-US"/>
              <a:t>“Are there any questions?”</a:t>
            </a:r>
          </a:p>
        </p:txBody>
      </p:sp>
      <p:pic>
        <p:nvPicPr>
          <p:cNvPr id="25604" name="Picture 4" descr="8-actividades"/>
          <p:cNvPicPr>
            <a:picLocks noChangeAspect="1" noChangeArrowheads="1"/>
          </p:cNvPicPr>
          <p:nvPr/>
        </p:nvPicPr>
        <p:blipFill>
          <a:blip r:embed="rId2" cstate="print"/>
          <a:srcRect/>
          <a:stretch>
            <a:fillRect/>
          </a:stretch>
        </p:blipFill>
        <p:spPr bwMode="auto">
          <a:xfrm>
            <a:off x="990600" y="762000"/>
            <a:ext cx="533400" cy="5334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500188" y="457200"/>
            <a:ext cx="6223000" cy="1143000"/>
          </a:xfrm>
        </p:spPr>
        <p:txBody>
          <a:bodyPr/>
          <a:lstStyle/>
          <a:p>
            <a:r>
              <a:rPr lang="en-US"/>
              <a:t>Activity Idea:</a:t>
            </a:r>
            <a:br>
              <a:rPr lang="en-US"/>
            </a:br>
            <a:r>
              <a:rPr lang="en-US"/>
              <a:t>Practicing oral academic language </a:t>
            </a:r>
            <a:r>
              <a:rPr lang="en-US" sz="1800"/>
              <a:t>(cont.)</a:t>
            </a:r>
            <a:endParaRPr lang="en-US"/>
          </a:p>
        </p:txBody>
      </p:sp>
      <p:sp>
        <p:nvSpPr>
          <p:cNvPr id="26627" name="Rectangle 3"/>
          <p:cNvSpPr>
            <a:spLocks noGrp="1" noChangeArrowheads="1"/>
          </p:cNvSpPr>
          <p:nvPr>
            <p:ph type="body" idx="1"/>
          </p:nvPr>
        </p:nvSpPr>
        <p:spPr>
          <a:xfrm>
            <a:off x="838200" y="1676400"/>
            <a:ext cx="7467600" cy="4525963"/>
          </a:xfrm>
        </p:spPr>
        <p:txBody>
          <a:bodyPr/>
          <a:lstStyle/>
          <a:p>
            <a:pPr marL="381000" indent="-381000">
              <a:buFontTx/>
              <a:buAutoNum type="arabicPeriod" startAt="2"/>
            </a:pPr>
            <a:r>
              <a:rPr lang="en-US"/>
              <a:t>Have students practice these expressions in pairs before doing an oral presentation</a:t>
            </a:r>
          </a:p>
          <a:p>
            <a:pPr marL="381000" indent="-381000">
              <a:buFontTx/>
              <a:buAutoNum type="arabicPeriod" startAt="2"/>
            </a:pPr>
            <a:endParaRPr lang="en-US"/>
          </a:p>
          <a:p>
            <a:pPr marL="381000" indent="-381000"/>
            <a:r>
              <a:rPr lang="en-US"/>
              <a:t>Helping students prepare for presentations with a partner will:</a:t>
            </a:r>
          </a:p>
          <a:p>
            <a:pPr marL="381000" indent="-381000">
              <a:buFontTx/>
              <a:buNone/>
            </a:pPr>
            <a:r>
              <a:rPr lang="en-US"/>
              <a:t>	</a:t>
            </a:r>
          </a:p>
          <a:p>
            <a:pPr marL="800100" lvl="1" indent="-342900"/>
            <a:r>
              <a:rPr lang="en-US"/>
              <a:t>increase their confidence</a:t>
            </a:r>
          </a:p>
          <a:p>
            <a:pPr marL="800100" lvl="1" indent="-342900"/>
            <a:r>
              <a:rPr lang="en-US"/>
              <a:t>give them more opportunities to practice using their academic language</a:t>
            </a:r>
          </a:p>
        </p:txBody>
      </p:sp>
      <p:pic>
        <p:nvPicPr>
          <p:cNvPr id="26628" name="Picture 4" descr="8-actividades"/>
          <p:cNvPicPr>
            <a:picLocks noChangeAspect="1" noChangeArrowheads="1"/>
          </p:cNvPicPr>
          <p:nvPr/>
        </p:nvPicPr>
        <p:blipFill>
          <a:blip r:embed="rId2" cstate="print"/>
          <a:srcRect/>
          <a:stretch>
            <a:fillRect/>
          </a:stretch>
        </p:blipFill>
        <p:spPr bwMode="auto">
          <a:xfrm>
            <a:off x="990600" y="762000"/>
            <a:ext cx="533400" cy="5334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Using academic language in a student’s native language</a:t>
            </a:r>
          </a:p>
        </p:txBody>
      </p:sp>
      <p:sp>
        <p:nvSpPr>
          <p:cNvPr id="24579" name="Rectangle 3"/>
          <p:cNvSpPr>
            <a:spLocks noGrp="1" noChangeArrowheads="1"/>
          </p:cNvSpPr>
          <p:nvPr>
            <p:ph type="body" idx="1"/>
          </p:nvPr>
        </p:nvSpPr>
        <p:spPr>
          <a:xfrm>
            <a:off x="990600" y="1752600"/>
            <a:ext cx="7162800" cy="4525963"/>
          </a:xfrm>
        </p:spPr>
        <p:txBody>
          <a:bodyPr/>
          <a:lstStyle/>
          <a:p>
            <a:r>
              <a:rPr lang="en-US"/>
              <a:t>As with reading skills, if students have acquired academic language in their first language, they will be able to acquire academic language much more quickly in their second language</a:t>
            </a:r>
          </a:p>
          <a:p>
            <a:pPr>
              <a:buFontTx/>
              <a:buNone/>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At what age should academic language instruction begin?</a:t>
            </a:r>
          </a:p>
        </p:txBody>
      </p:sp>
      <p:sp>
        <p:nvSpPr>
          <p:cNvPr id="27651" name="Rectangle 3"/>
          <p:cNvSpPr>
            <a:spLocks noGrp="1" noChangeArrowheads="1"/>
          </p:cNvSpPr>
          <p:nvPr>
            <p:ph type="body" idx="1"/>
          </p:nvPr>
        </p:nvSpPr>
        <p:spPr/>
        <p:txBody>
          <a:bodyPr/>
          <a:lstStyle/>
          <a:p>
            <a:r>
              <a:rPr lang="en-US"/>
              <a:t>Preschool through 3</a:t>
            </a:r>
            <a:r>
              <a:rPr lang="en-US" baseline="30000"/>
              <a:t>rd</a:t>
            </a:r>
            <a:r>
              <a:rPr lang="en-US"/>
              <a:t> grade</a:t>
            </a:r>
          </a:p>
          <a:p>
            <a:pPr lvl="1"/>
            <a:r>
              <a:rPr lang="en-US"/>
              <a:t>Students need to learn age-appropriate vocabulary and language that will give them a strong foundation for academic language in the future</a:t>
            </a:r>
          </a:p>
          <a:p>
            <a:pPr lvl="1"/>
            <a:endParaRPr lang="en-US"/>
          </a:p>
          <a:p>
            <a:r>
              <a:rPr lang="en-US"/>
              <a:t>4</a:t>
            </a:r>
            <a:r>
              <a:rPr lang="en-US" baseline="30000"/>
              <a:t>th</a:t>
            </a:r>
            <a:r>
              <a:rPr lang="en-US"/>
              <a:t> grade through 8</a:t>
            </a:r>
            <a:r>
              <a:rPr lang="en-US" baseline="30000"/>
              <a:t>th</a:t>
            </a:r>
            <a:r>
              <a:rPr lang="en-US"/>
              <a:t> grade</a:t>
            </a:r>
          </a:p>
          <a:p>
            <a:pPr lvl="1"/>
            <a:r>
              <a:rPr lang="en-US"/>
              <a:t>Instruction should transition in order to teach students more sophisticated academic language skills, including vocabulary and grammatical structures</a:t>
            </a:r>
          </a:p>
          <a:p>
            <a:pPr lvl="1"/>
            <a:endParaRPr lang="en-US"/>
          </a:p>
        </p:txBody>
      </p:sp>
      <p:sp>
        <p:nvSpPr>
          <p:cNvPr id="27652" name="Text Box 4"/>
          <p:cNvSpPr txBox="1">
            <a:spLocks noChangeArrowheads="1"/>
          </p:cNvSpPr>
          <p:nvPr/>
        </p:nvSpPr>
        <p:spPr bwMode="auto">
          <a:xfrm>
            <a:off x="1905000" y="5454650"/>
            <a:ext cx="6553200" cy="304800"/>
          </a:xfrm>
          <a:prstGeom prst="rect">
            <a:avLst/>
          </a:prstGeom>
          <a:noFill/>
          <a:ln w="9525">
            <a:noFill/>
            <a:miter lim="800000"/>
            <a:headEnd/>
            <a:tailEnd/>
          </a:ln>
          <a:effectLst/>
        </p:spPr>
        <p:txBody>
          <a:bodyPr>
            <a:spAutoFit/>
          </a:bodyPr>
          <a:lstStyle/>
          <a:p>
            <a:pPr>
              <a:spcBef>
                <a:spcPct val="50000"/>
              </a:spcBef>
            </a:pPr>
            <a:r>
              <a:rPr lang="en-US" sz="1400" i="1"/>
              <a:t>Note: Formal academic language instruction should begin in 4</a:t>
            </a:r>
            <a:r>
              <a:rPr lang="en-US" sz="1400" i="1" baseline="30000"/>
              <a:t>th</a:t>
            </a:r>
            <a:r>
              <a:rPr lang="en-US" sz="1400" i="1"/>
              <a:t> grade.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At what age should academic language instruction begin? </a:t>
            </a:r>
            <a:r>
              <a:rPr lang="en-US" sz="1800"/>
              <a:t>(cont.)</a:t>
            </a:r>
          </a:p>
        </p:txBody>
      </p:sp>
      <p:sp>
        <p:nvSpPr>
          <p:cNvPr id="28675" name="Rectangle 3"/>
          <p:cNvSpPr>
            <a:spLocks noGrp="1" noChangeArrowheads="1"/>
          </p:cNvSpPr>
          <p:nvPr>
            <p:ph type="body" idx="1"/>
          </p:nvPr>
        </p:nvSpPr>
        <p:spPr/>
        <p:txBody>
          <a:bodyPr/>
          <a:lstStyle/>
          <a:p>
            <a:r>
              <a:rPr lang="en-US"/>
              <a:t>9</a:t>
            </a:r>
            <a:r>
              <a:rPr lang="en-US" baseline="30000"/>
              <a:t>th</a:t>
            </a:r>
            <a:r>
              <a:rPr lang="en-US"/>
              <a:t> grade through 12</a:t>
            </a:r>
            <a:r>
              <a:rPr lang="en-US" baseline="30000"/>
              <a:t>th</a:t>
            </a:r>
            <a:r>
              <a:rPr lang="en-US"/>
              <a:t> grade</a:t>
            </a:r>
          </a:p>
          <a:p>
            <a:pPr lvl="1"/>
            <a:r>
              <a:rPr lang="en-US"/>
              <a:t>Students need to know a large vocabulary of academic words   used across academic disciplines, and they need to have access       to and use more complicated grammatical structures</a:t>
            </a:r>
          </a:p>
          <a:p>
            <a:pPr lvl="1">
              <a:buFontTx/>
              <a:buNone/>
            </a:pPr>
            <a:endParaRPr lang="en-US"/>
          </a:p>
          <a:p>
            <a:pPr lvl="1">
              <a:buFontTx/>
              <a:buNone/>
            </a:pPr>
            <a:endParaRPr lang="en-US"/>
          </a:p>
          <a:p>
            <a:pPr lvl="1">
              <a:buFontTx/>
              <a:buNone/>
            </a:pPr>
            <a:endParaRPr lang="en-US"/>
          </a:p>
          <a:p>
            <a:pPr lvl="1">
              <a:buFontTx/>
              <a:buNone/>
            </a:pPr>
            <a:endParaRPr lang="en-US"/>
          </a:p>
          <a:p>
            <a:pPr lvl="1">
              <a:buFontTx/>
              <a:buNone/>
            </a:pPr>
            <a:endParaRPr lang="en-US"/>
          </a:p>
          <a:p>
            <a:pPr lvl="1">
              <a:buFontTx/>
              <a:buNone/>
            </a:pPr>
            <a:r>
              <a:rPr lang="en-US" sz="1400" i="1">
                <a:latin typeface="Arial" charset="0"/>
              </a:rPr>
              <a:t>	Note: Learn more about </a:t>
            </a:r>
            <a:r>
              <a:rPr lang="en-US" sz="1400" i="1">
                <a:latin typeface="Arial" charset="0"/>
                <a:hlinkClick r:id="rId2"/>
              </a:rPr>
              <a:t>ELLs in Middle and High School </a:t>
            </a:r>
            <a:r>
              <a:rPr lang="en-US" sz="1400" i="1">
                <a:latin typeface="Arial" charset="0"/>
              </a:rPr>
              <a:t>from the related webcast on Colorín</a:t>
            </a:r>
            <a:r>
              <a:rPr lang="en-US"/>
              <a:t> </a:t>
            </a:r>
            <a:r>
              <a:rPr lang="en-US" sz="1400" i="1">
                <a:latin typeface="Arial" charset="0"/>
              </a:rPr>
              <a:t>Colorado.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Instruction for young children</a:t>
            </a:r>
          </a:p>
        </p:txBody>
      </p:sp>
      <p:sp>
        <p:nvSpPr>
          <p:cNvPr id="29699" name="Rectangle 3"/>
          <p:cNvSpPr>
            <a:spLocks noGrp="1" noChangeArrowheads="1"/>
          </p:cNvSpPr>
          <p:nvPr>
            <p:ph type="body" idx="1"/>
          </p:nvPr>
        </p:nvSpPr>
        <p:spPr>
          <a:xfrm>
            <a:off x="914400" y="1676400"/>
            <a:ext cx="7467600" cy="4525963"/>
          </a:xfrm>
        </p:spPr>
        <p:txBody>
          <a:bodyPr/>
          <a:lstStyle/>
          <a:p>
            <a:r>
              <a:rPr lang="en-US"/>
              <a:t>What does age-appropriate instruction look like for young children?</a:t>
            </a:r>
          </a:p>
          <a:p>
            <a:pPr lvl="1"/>
            <a:r>
              <a:rPr lang="en-US"/>
              <a:t>Young children are good language learners, and are eager to learn new words and participate in conversation</a:t>
            </a:r>
          </a:p>
          <a:p>
            <a:pPr lvl="1"/>
            <a:r>
              <a:rPr lang="en-US"/>
              <a:t>Teachers of young students can build a foundation for future academic language skills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Instruction for young children </a:t>
            </a:r>
            <a:r>
              <a:rPr lang="en-US" sz="1800"/>
              <a:t>(cont.)</a:t>
            </a:r>
            <a:endParaRPr lang="en-US"/>
          </a:p>
        </p:txBody>
      </p:sp>
      <p:sp>
        <p:nvSpPr>
          <p:cNvPr id="30723" name="Rectangle 3"/>
          <p:cNvSpPr>
            <a:spLocks noGrp="1" noChangeArrowheads="1"/>
          </p:cNvSpPr>
          <p:nvPr>
            <p:ph type="body" idx="1"/>
          </p:nvPr>
        </p:nvSpPr>
        <p:spPr/>
        <p:txBody>
          <a:bodyPr/>
          <a:lstStyle/>
          <a:p>
            <a:pPr marL="381000" indent="-381000"/>
            <a:r>
              <a:rPr lang="en-US" b="1"/>
              <a:t>Example:</a:t>
            </a:r>
            <a:r>
              <a:rPr lang="en-US"/>
              <a:t> </a:t>
            </a:r>
            <a:r>
              <a:rPr lang="en-US" b="1"/>
              <a:t>Show and Tell</a:t>
            </a:r>
          </a:p>
          <a:p>
            <a:pPr marL="381000" indent="-381000"/>
            <a:endParaRPr lang="en-US" b="1"/>
          </a:p>
          <a:p>
            <a:pPr marL="800100" lvl="1" indent="-342900">
              <a:buFontTx/>
              <a:buAutoNum type="arabicPeriod"/>
            </a:pPr>
            <a:r>
              <a:rPr lang="en-US"/>
              <a:t>When organizing a Show and Tell session, teach young children the phrase: “I’m going to share an experience I had.”</a:t>
            </a:r>
          </a:p>
          <a:p>
            <a:pPr marL="800100" lvl="1" indent="-342900">
              <a:buFontTx/>
              <a:buAutoNum type="arabicPeriod"/>
            </a:pPr>
            <a:r>
              <a:rPr lang="en-US"/>
              <a:t>From this phrase, children learn two new words: </a:t>
            </a:r>
          </a:p>
          <a:p>
            <a:pPr marL="1257300" lvl="2" indent="-342900"/>
            <a:r>
              <a:rPr lang="en-US"/>
              <a:t>“share” – rather than “tell” or “talk about”</a:t>
            </a:r>
          </a:p>
          <a:p>
            <a:pPr marL="1257300" lvl="2" indent="-342900"/>
            <a:r>
              <a:rPr lang="en-US"/>
              <a:t>“experience” </a:t>
            </a:r>
          </a:p>
          <a:p>
            <a:pPr marL="800100" lvl="1" indent="-342900">
              <a:buFontTx/>
              <a:buAutoNum type="arabicPeriod"/>
            </a:pPr>
            <a:r>
              <a:rPr lang="en-US"/>
              <a:t>This exercise would be more appropriate than literary analysis, which is appropriate for older students</a:t>
            </a:r>
          </a:p>
          <a:p>
            <a:pPr marL="1257300" lvl="2" indent="-342900">
              <a:buFontTx/>
              <a:buNone/>
            </a:pPr>
            <a:endParaRPr lang="en-US"/>
          </a:p>
        </p:txBody>
      </p:sp>
      <p:pic>
        <p:nvPicPr>
          <p:cNvPr id="30724" name="Picture 4" descr="7-listas"/>
          <p:cNvPicPr>
            <a:picLocks noChangeAspect="1" noChangeArrowheads="1"/>
          </p:cNvPicPr>
          <p:nvPr/>
        </p:nvPicPr>
        <p:blipFill>
          <a:blip r:embed="rId2" cstate="print"/>
          <a:srcRect/>
          <a:stretch>
            <a:fillRect/>
          </a:stretch>
        </p:blipFill>
        <p:spPr bwMode="auto">
          <a:xfrm>
            <a:off x="914400" y="1676400"/>
            <a:ext cx="304800" cy="3048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Linguistic concepts and academic language</a:t>
            </a:r>
          </a:p>
        </p:txBody>
      </p:sp>
      <p:sp>
        <p:nvSpPr>
          <p:cNvPr id="31747" name="Rectangle 3"/>
          <p:cNvSpPr>
            <a:spLocks noGrp="1" noChangeArrowheads="1"/>
          </p:cNvSpPr>
          <p:nvPr>
            <p:ph type="body" idx="1"/>
          </p:nvPr>
        </p:nvSpPr>
        <p:spPr/>
        <p:txBody>
          <a:bodyPr/>
          <a:lstStyle/>
          <a:p>
            <a:r>
              <a:rPr lang="en-US"/>
              <a:t>Academic language includes many areas of language such as:</a:t>
            </a:r>
          </a:p>
          <a:p>
            <a:pPr lvl="1"/>
            <a:r>
              <a:rPr lang="en-US"/>
              <a:t>phonology and spelling</a:t>
            </a:r>
          </a:p>
          <a:p>
            <a:pPr lvl="1"/>
            <a:endParaRPr lang="en-US"/>
          </a:p>
          <a:p>
            <a:pPr lvl="1">
              <a:buFontTx/>
              <a:buNone/>
            </a:pPr>
            <a:r>
              <a:rPr lang="en-US" sz="2000" b="1">
                <a:latin typeface="Arial" charset="0"/>
              </a:rPr>
              <a:t>Examples: Pronunciation stress shifts</a:t>
            </a:r>
          </a:p>
          <a:p>
            <a:pPr lvl="1">
              <a:buFontTx/>
              <a:buNone/>
            </a:pPr>
            <a:r>
              <a:rPr lang="en-US"/>
              <a:t>Anthro</a:t>
            </a:r>
            <a:r>
              <a:rPr lang="en-US" b="1" u="sng"/>
              <a:t>pol</a:t>
            </a:r>
            <a:r>
              <a:rPr lang="en-US"/>
              <a:t>ogy v. anthropo</a:t>
            </a:r>
            <a:r>
              <a:rPr lang="en-US" b="1" u="sng"/>
              <a:t>log</a:t>
            </a:r>
            <a:r>
              <a:rPr lang="en-US"/>
              <a:t>ical</a:t>
            </a:r>
          </a:p>
          <a:p>
            <a:pPr lvl="1">
              <a:buFontTx/>
              <a:buNone/>
            </a:pPr>
            <a:r>
              <a:rPr lang="en-US"/>
              <a:t>Mor</a:t>
            </a:r>
            <a:r>
              <a:rPr lang="en-US" b="1" u="sng"/>
              <a:t>phol</a:t>
            </a:r>
            <a:r>
              <a:rPr lang="en-US"/>
              <a:t>ogy v. morpho</a:t>
            </a:r>
            <a:r>
              <a:rPr lang="en-US" b="1" u="sng"/>
              <a:t>log</a:t>
            </a:r>
            <a:r>
              <a:rPr lang="en-US"/>
              <a:t>ical</a:t>
            </a:r>
          </a:p>
          <a:p>
            <a:pPr lvl="1">
              <a:buFontTx/>
              <a:buNone/>
            </a:pPr>
            <a:r>
              <a:rPr lang="en-US"/>
              <a:t>ma</a:t>
            </a:r>
            <a:r>
              <a:rPr lang="en-US" b="1" u="sng"/>
              <a:t>nip</a:t>
            </a:r>
            <a:r>
              <a:rPr lang="en-US"/>
              <a:t>ulate v. manipu</a:t>
            </a:r>
            <a:r>
              <a:rPr lang="en-US" b="1" u="sng"/>
              <a:t>lat</a:t>
            </a:r>
            <a:r>
              <a:rPr lang="en-US"/>
              <a:t>ion </a:t>
            </a:r>
          </a:p>
          <a:p>
            <a:pPr lvl="1">
              <a:buFontTx/>
              <a:buNone/>
            </a:pPr>
            <a:endParaRPr lang="en-US"/>
          </a:p>
          <a:p>
            <a:pPr lvl="1">
              <a:buFontTx/>
              <a:buNone/>
            </a:pPr>
            <a:r>
              <a:rPr lang="en-US"/>
              <a:t>Although these words are closely related and look very similar,</a:t>
            </a:r>
          </a:p>
          <a:p>
            <a:pPr lvl="1">
              <a:buFontTx/>
              <a:buNone/>
            </a:pPr>
            <a:r>
              <a:rPr lang="en-US"/>
              <a:t>they have spelling and pronunciation differences that may be</a:t>
            </a:r>
          </a:p>
          <a:p>
            <a:pPr lvl="1">
              <a:buFontTx/>
              <a:buNone/>
            </a:pPr>
            <a:r>
              <a:rPr lang="en-US"/>
              <a:t>confusing to English language learners</a:t>
            </a:r>
          </a:p>
          <a:p>
            <a:pPr lvl="1"/>
            <a:endParaRPr lang="en-US"/>
          </a:p>
        </p:txBody>
      </p:sp>
      <p:pic>
        <p:nvPicPr>
          <p:cNvPr id="31748" name="Picture 4" descr="7-listas"/>
          <p:cNvPicPr>
            <a:picLocks noChangeAspect="1" noChangeArrowheads="1"/>
          </p:cNvPicPr>
          <p:nvPr/>
        </p:nvPicPr>
        <p:blipFill>
          <a:blip r:embed="rId2" cstate="print"/>
          <a:srcRect/>
          <a:stretch>
            <a:fillRect/>
          </a:stretch>
        </p:blipFill>
        <p:spPr bwMode="auto">
          <a:xfrm>
            <a:off x="1066800" y="2971800"/>
            <a:ext cx="304800" cy="3048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Linguistic concepts and academic language </a:t>
            </a:r>
            <a:r>
              <a:rPr lang="en-US" sz="1800"/>
              <a:t>(cont.)</a:t>
            </a:r>
            <a:endParaRPr lang="en-US"/>
          </a:p>
        </p:txBody>
      </p:sp>
      <p:sp>
        <p:nvSpPr>
          <p:cNvPr id="33795" name="Rectangle 3"/>
          <p:cNvSpPr>
            <a:spLocks noGrp="1" noChangeArrowheads="1"/>
          </p:cNvSpPr>
          <p:nvPr>
            <p:ph type="body" idx="1"/>
          </p:nvPr>
        </p:nvSpPr>
        <p:spPr>
          <a:xfrm>
            <a:off x="914400" y="1600200"/>
            <a:ext cx="7100888" cy="4525963"/>
          </a:xfrm>
        </p:spPr>
        <p:txBody>
          <a:bodyPr/>
          <a:lstStyle/>
          <a:p>
            <a:pPr marL="381000" indent="-381000"/>
            <a:r>
              <a:rPr lang="en-US"/>
              <a:t>Academic language also includes:</a:t>
            </a:r>
          </a:p>
          <a:p>
            <a:pPr marL="800100" lvl="1" indent="-342900"/>
            <a:r>
              <a:rPr lang="en-US"/>
              <a:t>vocabulary</a:t>
            </a:r>
          </a:p>
          <a:p>
            <a:pPr marL="800100" lvl="1" indent="-342900">
              <a:buFontTx/>
              <a:buNone/>
            </a:pPr>
            <a:endParaRPr lang="en-US"/>
          </a:p>
          <a:p>
            <a:pPr marL="381000" indent="-381000"/>
            <a:r>
              <a:rPr lang="en-US"/>
              <a:t>Points to remember:</a:t>
            </a:r>
          </a:p>
          <a:p>
            <a:pPr marL="800100" lvl="1" indent="-342900"/>
            <a:r>
              <a:rPr lang="en-US"/>
              <a:t>Vocabulary knowledge plays an important role in a student’s ability to understand the language used in academic assessments</a:t>
            </a:r>
          </a:p>
          <a:p>
            <a:pPr marL="800100" lvl="1" indent="-342900"/>
            <a:r>
              <a:rPr lang="en-US"/>
              <a:t>Ongoing, systematic instruction is needed to help students expand their academic vocabulary</a:t>
            </a:r>
          </a:p>
          <a:p>
            <a:pPr marL="800100" lvl="1" indent="-342900"/>
            <a:r>
              <a:rPr lang="en-US"/>
              <a:t>Students need to know how to use a word as well as its definition</a:t>
            </a:r>
          </a:p>
          <a:p>
            <a:pPr marL="800100" lvl="1" indent="-342900">
              <a:buFontTx/>
              <a:buNone/>
            </a:pPr>
            <a:endParaRPr lang="en-US"/>
          </a:p>
          <a:p>
            <a:pPr marL="800100" lvl="1" indent="-342900">
              <a:buFontTx/>
              <a:buNone/>
            </a:pPr>
            <a:r>
              <a:rPr lang="en-US" sz="1400" i="1">
                <a:latin typeface="Arial" charset="0"/>
              </a:rPr>
              <a:t>	Note: Read more about </a:t>
            </a:r>
            <a:r>
              <a:rPr lang="en-US" sz="1400" i="1">
                <a:latin typeface="Arial" charset="0"/>
                <a:hlinkClick r:id="rId2"/>
              </a:rPr>
              <a:t>vocabulary development </a:t>
            </a:r>
            <a:r>
              <a:rPr lang="en-US" sz="1400" i="1">
                <a:latin typeface="Arial" charset="0"/>
              </a:rPr>
              <a:t>at Colorín</a:t>
            </a:r>
            <a:r>
              <a:rPr lang="en-US" sz="1400">
                <a:latin typeface="Arial" charset="0"/>
              </a:rPr>
              <a:t> </a:t>
            </a:r>
            <a:r>
              <a:rPr lang="en-US" sz="1400" i="1">
                <a:latin typeface="Arial" charset="0"/>
              </a:rPr>
              <a:t>Colorado.</a:t>
            </a:r>
            <a:endParaRPr lang="en-US" sz="1400">
              <a:latin typeface="Arial" charset="0"/>
            </a:endParaRPr>
          </a:p>
          <a:p>
            <a:pPr marL="800100" lvl="1" indent="-342900">
              <a:buFontTx/>
              <a:buAutoNum type="arabicPeriod"/>
            </a:pPr>
            <a:endParaRPr lang="en-US" sz="1400">
              <a:latin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p:txBody>
          <a:bodyPr/>
          <a:lstStyle/>
          <a:p>
            <a:r>
              <a:rPr lang="en-US"/>
              <a:t>What is academic language?</a:t>
            </a:r>
          </a:p>
        </p:txBody>
      </p:sp>
      <p:sp>
        <p:nvSpPr>
          <p:cNvPr id="2053" name="Rectangle 5"/>
          <p:cNvSpPr>
            <a:spLocks noGrp="1" noChangeArrowheads="1"/>
          </p:cNvSpPr>
          <p:nvPr>
            <p:ph type="body" idx="1"/>
          </p:nvPr>
        </p:nvSpPr>
        <p:spPr/>
        <p:txBody>
          <a:bodyPr/>
          <a:lstStyle/>
          <a:p>
            <a:r>
              <a:rPr lang="en-US"/>
              <a:t>Academic language is:</a:t>
            </a:r>
          </a:p>
          <a:p>
            <a:pPr lvl="1"/>
            <a:r>
              <a:rPr lang="en-US"/>
              <a:t>the language used in the classroom and workplace</a:t>
            </a:r>
          </a:p>
          <a:p>
            <a:pPr lvl="1"/>
            <a:r>
              <a:rPr lang="en-US"/>
              <a:t>the language of text</a:t>
            </a:r>
          </a:p>
          <a:p>
            <a:pPr lvl="1"/>
            <a:r>
              <a:rPr lang="en-US"/>
              <a:t>the language assessments</a:t>
            </a:r>
          </a:p>
          <a:p>
            <a:pPr lvl="1"/>
            <a:r>
              <a:rPr lang="en-US"/>
              <a:t>the language of academic success</a:t>
            </a:r>
          </a:p>
          <a:p>
            <a:pPr lvl="1"/>
            <a:r>
              <a:rPr lang="en-US"/>
              <a:t>the language of power</a:t>
            </a:r>
          </a:p>
          <a:p>
            <a:pPr lvl="1"/>
            <a:endParaRPr lang="en-US"/>
          </a:p>
          <a:p>
            <a:pPr lvl="1"/>
            <a:endParaRPr lang="en-US"/>
          </a:p>
          <a:p>
            <a:pPr lvl="1">
              <a:buFontTx/>
              <a:buNone/>
            </a:pPr>
            <a:r>
              <a:rPr lang="en-US" sz="1400" i="1">
                <a:latin typeface="Arial" charset="0"/>
              </a:rPr>
              <a:t>	</a:t>
            </a:r>
          </a:p>
          <a:p>
            <a:pPr lvl="1">
              <a:buFontTx/>
              <a:buNone/>
            </a:pPr>
            <a:r>
              <a:rPr lang="en-US" sz="1400" i="1">
                <a:latin typeface="Arial" charset="0"/>
              </a:rPr>
              <a:t>	Note: To see an extended introduction to academic language, look at chapters 4 and 5 of the Doing What Works’ Digital Workshop about </a:t>
            </a:r>
            <a:r>
              <a:rPr lang="en-US" sz="1400" i="1">
                <a:latin typeface="Arial" charset="0"/>
                <a:hlinkClick r:id="rId2"/>
              </a:rPr>
              <a:t>Teaching Reading to English Language Learners</a:t>
            </a:r>
            <a:r>
              <a:rPr lang="en-US" sz="1400" i="1">
                <a:latin typeface="Arial" charset="0"/>
              </a:rPr>
              <a:t>.</a:t>
            </a:r>
            <a:r>
              <a:rPr lang="en-US"/>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Linguistic concepts and academic language </a:t>
            </a:r>
            <a:r>
              <a:rPr lang="en-US" sz="1800"/>
              <a:t>(cont.)</a:t>
            </a:r>
          </a:p>
        </p:txBody>
      </p:sp>
      <p:sp>
        <p:nvSpPr>
          <p:cNvPr id="34819" name="Rectangle 3"/>
          <p:cNvSpPr>
            <a:spLocks noGrp="1" noChangeArrowheads="1"/>
          </p:cNvSpPr>
          <p:nvPr>
            <p:ph type="body" idx="1"/>
          </p:nvPr>
        </p:nvSpPr>
        <p:spPr/>
        <p:txBody>
          <a:bodyPr/>
          <a:lstStyle/>
          <a:p>
            <a:pPr marL="800100" lvl="1" indent="-342900">
              <a:buFontTx/>
              <a:buNone/>
            </a:pPr>
            <a:r>
              <a:rPr lang="en-US" sz="2000" b="1">
                <a:latin typeface="Arial" charset="0"/>
              </a:rPr>
              <a:t>Example</a:t>
            </a:r>
            <a:r>
              <a:rPr lang="en-US" sz="2000">
                <a:latin typeface="Arial" charset="0"/>
              </a:rPr>
              <a:t>: </a:t>
            </a:r>
            <a:r>
              <a:rPr lang="en-US" sz="2000" b="1">
                <a:latin typeface="Arial" charset="0"/>
              </a:rPr>
              <a:t>Teaching vocabulary</a:t>
            </a:r>
          </a:p>
          <a:p>
            <a:pPr marL="800100" lvl="1" indent="-342900">
              <a:buFontTx/>
              <a:buNone/>
            </a:pPr>
            <a:r>
              <a:rPr lang="en-US"/>
              <a:t>anthropology</a:t>
            </a:r>
          </a:p>
          <a:p>
            <a:pPr marL="800100" lvl="1" indent="-342900">
              <a:buFontTx/>
              <a:buNone/>
            </a:pPr>
            <a:r>
              <a:rPr lang="en-US"/>
              <a:t>	</a:t>
            </a:r>
            <a:r>
              <a:rPr lang="en-US" u="sng"/>
              <a:t>Vocabulary teaching technique</a:t>
            </a:r>
          </a:p>
          <a:p>
            <a:pPr marL="1257300" lvl="2" indent="-342900">
              <a:buFontTx/>
              <a:buAutoNum type="arabicPeriod"/>
            </a:pPr>
            <a:r>
              <a:rPr lang="en-US"/>
              <a:t>Repeat word 3 times</a:t>
            </a:r>
          </a:p>
          <a:p>
            <a:pPr marL="1257300" lvl="2" indent="-342900">
              <a:buFontTx/>
              <a:buAutoNum type="arabicPeriod"/>
            </a:pPr>
            <a:r>
              <a:rPr lang="en-US"/>
              <a:t>Show student a sentence using the target word from their textbook</a:t>
            </a:r>
          </a:p>
          <a:p>
            <a:pPr marL="1257300" lvl="2" indent="-342900">
              <a:buFontTx/>
              <a:buAutoNum type="arabicPeriod"/>
            </a:pPr>
            <a:r>
              <a:rPr lang="en-US"/>
              <a:t>Talk about how it is used</a:t>
            </a:r>
          </a:p>
          <a:p>
            <a:pPr marL="1257300" lvl="2" indent="-342900">
              <a:buFontTx/>
              <a:buAutoNum type="arabicPeriod"/>
            </a:pPr>
            <a:r>
              <a:rPr lang="en-US"/>
              <a:t>Make up new sentences using the word</a:t>
            </a:r>
          </a:p>
          <a:p>
            <a:pPr marL="1257300" lvl="2" indent="-342900">
              <a:buFontTx/>
              <a:buAutoNum type="arabicPeriod"/>
            </a:pPr>
            <a:r>
              <a:rPr lang="en-US"/>
              <a:t>Have students practice using the word with partners</a:t>
            </a:r>
          </a:p>
          <a:p>
            <a:pPr marL="1257300" lvl="2" indent="-342900">
              <a:buFontTx/>
              <a:buAutoNum type="arabicPeriod"/>
            </a:pPr>
            <a:r>
              <a:rPr lang="en-US"/>
              <a:t>Remember that some students need more practice than others to use language accurately</a:t>
            </a:r>
          </a:p>
        </p:txBody>
      </p:sp>
      <p:sp>
        <p:nvSpPr>
          <p:cNvPr id="34820" name="Text Box 4"/>
          <p:cNvSpPr txBox="1">
            <a:spLocks noChangeArrowheads="1"/>
          </p:cNvSpPr>
          <p:nvPr/>
        </p:nvSpPr>
        <p:spPr bwMode="auto">
          <a:xfrm>
            <a:off x="1905000" y="5349875"/>
            <a:ext cx="6477000" cy="517525"/>
          </a:xfrm>
          <a:prstGeom prst="rect">
            <a:avLst/>
          </a:prstGeom>
          <a:noFill/>
          <a:ln w="9525">
            <a:noFill/>
            <a:miter lim="800000"/>
            <a:headEnd/>
            <a:tailEnd/>
          </a:ln>
          <a:effectLst/>
        </p:spPr>
        <p:txBody>
          <a:bodyPr>
            <a:spAutoFit/>
          </a:bodyPr>
          <a:lstStyle/>
          <a:p>
            <a:r>
              <a:rPr lang="en-US" sz="1400" i="1"/>
              <a:t>Note: To learn about other concepts included in academic language, review </a:t>
            </a:r>
            <a:r>
              <a:rPr lang="en-US" sz="1400" i="1">
                <a:hlinkClick r:id="rId2"/>
              </a:rPr>
              <a:t>Dr. Scarcella’s interview </a:t>
            </a:r>
            <a:r>
              <a:rPr lang="en-US" sz="1400" i="1"/>
              <a:t>for the Doing What Works website.</a:t>
            </a:r>
          </a:p>
        </p:txBody>
      </p:sp>
      <p:pic>
        <p:nvPicPr>
          <p:cNvPr id="34821" name="Picture 5" descr="7-listas"/>
          <p:cNvPicPr>
            <a:picLocks noChangeAspect="1" noChangeArrowheads="1"/>
          </p:cNvPicPr>
          <p:nvPr/>
        </p:nvPicPr>
        <p:blipFill>
          <a:blip r:embed="rId3" cstate="print"/>
          <a:srcRect/>
          <a:stretch>
            <a:fillRect/>
          </a:stretch>
        </p:blipFill>
        <p:spPr bwMode="auto">
          <a:xfrm>
            <a:off x="1066800" y="1600200"/>
            <a:ext cx="304800" cy="3048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Choosing what to teach in academic language instruction</a:t>
            </a:r>
          </a:p>
        </p:txBody>
      </p:sp>
      <p:sp>
        <p:nvSpPr>
          <p:cNvPr id="38915" name="Rectangle 3"/>
          <p:cNvSpPr>
            <a:spLocks noGrp="1" noChangeArrowheads="1"/>
          </p:cNvSpPr>
          <p:nvPr>
            <p:ph type="body" idx="1"/>
          </p:nvPr>
        </p:nvSpPr>
        <p:spPr>
          <a:xfrm>
            <a:off x="914400" y="1600200"/>
            <a:ext cx="7100888" cy="4525963"/>
          </a:xfrm>
        </p:spPr>
        <p:txBody>
          <a:bodyPr/>
          <a:lstStyle/>
          <a:p>
            <a:r>
              <a:rPr lang="en-US"/>
              <a:t>Teachers should teach language that will help students access the text or content:</a:t>
            </a:r>
          </a:p>
          <a:p>
            <a:pPr lvl="1"/>
            <a:r>
              <a:rPr lang="en-US"/>
              <a:t>When teaching reading comprehension, teachers should identify language that students will have difficulty understanding and will determine student’s ability to comprehend text</a:t>
            </a:r>
          </a:p>
          <a:p>
            <a:r>
              <a:rPr lang="en-US"/>
              <a:t>This language may include:</a:t>
            </a:r>
          </a:p>
          <a:p>
            <a:pPr lvl="1">
              <a:buFont typeface="Palatino" pitchFamily="18" charset="0"/>
              <a:buChar char="–"/>
            </a:pPr>
            <a:r>
              <a:rPr lang="en-US"/>
              <a:t>an academic vocabulary word (such as “stimulate”)   </a:t>
            </a:r>
          </a:p>
          <a:p>
            <a:pPr lvl="1">
              <a:buFont typeface="Palatino" pitchFamily="18" charset="0"/>
              <a:buChar char="–"/>
            </a:pPr>
            <a:r>
              <a:rPr lang="en-US"/>
              <a:t>a preposition  (“between”)</a:t>
            </a:r>
          </a:p>
          <a:p>
            <a:pPr lvl="1">
              <a:buFont typeface="Palatino" pitchFamily="18" charset="0"/>
              <a:buChar char="–"/>
            </a:pPr>
            <a:r>
              <a:rPr lang="en-US"/>
              <a:t>an adverb (“hardly”)</a:t>
            </a:r>
          </a:p>
          <a:p>
            <a:pPr lvl="1">
              <a:buFont typeface="Palatino" pitchFamily="18" charset="0"/>
              <a:buChar char="–"/>
            </a:pPr>
            <a:r>
              <a:rPr lang="en-US"/>
              <a:t>a conjunction (“and”)</a:t>
            </a:r>
          </a:p>
          <a:p>
            <a:pPr lvl="1">
              <a:buFont typeface="Palatino" pitchFamily="18" charset="0"/>
              <a:buChar char="–"/>
            </a:pPr>
            <a:r>
              <a:rPr lang="en-US"/>
              <a:t>a grammatical structure (“either…or”)</a:t>
            </a:r>
          </a:p>
          <a:p>
            <a:pPr lvl="1">
              <a:buFont typeface="Palatino" pitchFamily="18" charset="0"/>
              <a:buNone/>
            </a:pP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Academic language and word usage</a:t>
            </a:r>
          </a:p>
        </p:txBody>
      </p:sp>
      <p:sp>
        <p:nvSpPr>
          <p:cNvPr id="39939" name="Rectangle 3"/>
          <p:cNvSpPr>
            <a:spLocks noGrp="1" noChangeArrowheads="1"/>
          </p:cNvSpPr>
          <p:nvPr>
            <p:ph type="body" idx="1"/>
          </p:nvPr>
        </p:nvSpPr>
        <p:spPr>
          <a:xfrm>
            <a:off x="914400" y="1600200"/>
            <a:ext cx="7100888" cy="4525963"/>
          </a:xfrm>
        </p:spPr>
        <p:txBody>
          <a:bodyPr/>
          <a:lstStyle/>
          <a:p>
            <a:r>
              <a:rPr lang="en-US"/>
              <a:t>Explicit, specific instruction of word use is necessary for English language learners (ELLs)</a:t>
            </a:r>
          </a:p>
          <a:p>
            <a:pPr>
              <a:buFontTx/>
              <a:buNone/>
            </a:pPr>
            <a:r>
              <a:rPr lang="en-US" b="1"/>
              <a:t>	</a:t>
            </a:r>
          </a:p>
          <a:p>
            <a:pPr>
              <a:buFontTx/>
              <a:buNone/>
            </a:pPr>
            <a:r>
              <a:rPr lang="en-US" b="1"/>
              <a:t>	Example: Word Form and Use</a:t>
            </a:r>
          </a:p>
          <a:p>
            <a:pPr>
              <a:buFontTx/>
              <a:buNone/>
            </a:pPr>
            <a:r>
              <a:rPr lang="en-US" b="1"/>
              <a:t>	</a:t>
            </a:r>
            <a:r>
              <a:rPr lang="en-US" sz="1800">
                <a:latin typeface="Palatino" pitchFamily="18" charset="0"/>
              </a:rPr>
              <a:t>Teach English language learners (ELLs) the difference between “stimulate” and “stimulation,” and how the different forms are used</a:t>
            </a:r>
          </a:p>
          <a:p>
            <a:endParaRPr lang="en-US" sz="1800">
              <a:latin typeface="Palatino" pitchFamily="18" charset="0"/>
            </a:endParaRPr>
          </a:p>
          <a:p>
            <a:r>
              <a:rPr lang="en-US"/>
              <a:t>When teaching native speakers, a definition for a new word is often sufficient</a:t>
            </a:r>
          </a:p>
          <a:p>
            <a:pPr>
              <a:buFontTx/>
              <a:buNone/>
            </a:pPr>
            <a:endParaRPr lang="en-US"/>
          </a:p>
          <a:p>
            <a:endParaRPr lang="en-US"/>
          </a:p>
          <a:p>
            <a:endParaRPr lang="en-US"/>
          </a:p>
        </p:txBody>
      </p:sp>
      <p:pic>
        <p:nvPicPr>
          <p:cNvPr id="39940" name="Picture 4" descr="7-listas"/>
          <p:cNvPicPr>
            <a:picLocks noChangeAspect="1" noChangeArrowheads="1"/>
          </p:cNvPicPr>
          <p:nvPr/>
        </p:nvPicPr>
        <p:blipFill>
          <a:blip r:embed="rId2" cstate="print"/>
          <a:srcRect/>
          <a:stretch>
            <a:fillRect/>
          </a:stretch>
        </p:blipFill>
        <p:spPr bwMode="auto">
          <a:xfrm>
            <a:off x="914400" y="2667000"/>
            <a:ext cx="304800" cy="3048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Academic language and word usage </a:t>
            </a:r>
            <a:r>
              <a:rPr lang="en-US" sz="1800"/>
              <a:t>(cont.)</a:t>
            </a:r>
          </a:p>
        </p:txBody>
      </p:sp>
      <p:sp>
        <p:nvSpPr>
          <p:cNvPr id="40963" name="Rectangle 3"/>
          <p:cNvSpPr>
            <a:spLocks noGrp="1" noChangeArrowheads="1"/>
          </p:cNvSpPr>
          <p:nvPr>
            <p:ph type="body" idx="1"/>
          </p:nvPr>
        </p:nvSpPr>
        <p:spPr>
          <a:xfrm>
            <a:off x="990600" y="1600200"/>
            <a:ext cx="7772400" cy="4525963"/>
          </a:xfrm>
        </p:spPr>
        <p:txBody>
          <a:bodyPr/>
          <a:lstStyle/>
          <a:p>
            <a:r>
              <a:rPr lang="en-US"/>
              <a:t>The definition alone is not sufficient for ELLs </a:t>
            </a:r>
          </a:p>
          <a:p>
            <a:r>
              <a:rPr lang="en-US"/>
              <a:t>ELLs need to: </a:t>
            </a:r>
          </a:p>
          <a:p>
            <a:pPr lvl="1"/>
            <a:r>
              <a:rPr lang="en-US"/>
              <a:t>understand text and definitions </a:t>
            </a:r>
          </a:p>
          <a:p>
            <a:pPr lvl="1"/>
            <a:r>
              <a:rPr lang="en-US"/>
              <a:t>use the word correctly </a:t>
            </a:r>
          </a:p>
          <a:p>
            <a:pPr lvl="1"/>
            <a:r>
              <a:rPr lang="en-US"/>
              <a:t>produce accurate language with the word</a:t>
            </a:r>
          </a:p>
          <a:p>
            <a:pPr lvl="1"/>
            <a:r>
              <a:rPr lang="en-US"/>
              <a:t>understand the definitions of related words</a:t>
            </a:r>
          </a:p>
          <a:p>
            <a:pPr lvl="1"/>
            <a:r>
              <a:rPr lang="en-US"/>
              <a:t>discuss the text using target words correctly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500188" y="457200"/>
            <a:ext cx="5929312" cy="1143000"/>
          </a:xfrm>
        </p:spPr>
        <p:txBody>
          <a:bodyPr/>
          <a:lstStyle/>
          <a:p>
            <a:r>
              <a:rPr lang="en-US"/>
              <a:t>Activity: Beyond definitions</a:t>
            </a:r>
          </a:p>
        </p:txBody>
      </p:sp>
      <p:sp>
        <p:nvSpPr>
          <p:cNvPr id="41987" name="Rectangle 3"/>
          <p:cNvSpPr>
            <a:spLocks noGrp="1" noChangeArrowheads="1"/>
          </p:cNvSpPr>
          <p:nvPr>
            <p:ph type="body" idx="1"/>
          </p:nvPr>
        </p:nvSpPr>
        <p:spPr>
          <a:xfrm>
            <a:off x="914400" y="1600200"/>
            <a:ext cx="7027863" cy="4525963"/>
          </a:xfrm>
        </p:spPr>
        <p:txBody>
          <a:bodyPr/>
          <a:lstStyle/>
          <a:p>
            <a:pPr marL="381000" indent="-381000"/>
            <a:r>
              <a:rPr lang="en-US"/>
              <a:t>One way to teach word usage is by using a word bank:</a:t>
            </a:r>
          </a:p>
          <a:p>
            <a:pPr marL="381000" indent="-381000">
              <a:buFontTx/>
              <a:buNone/>
            </a:pPr>
            <a:endParaRPr lang="en-US"/>
          </a:p>
          <a:p>
            <a:pPr marL="800100" lvl="1" indent="-342900">
              <a:buFontTx/>
              <a:buAutoNum type="arabicPeriod"/>
            </a:pPr>
            <a:r>
              <a:rPr lang="en-US"/>
              <a:t>Give students a word bank. Discuss the words in the bank    and how they are used in the text. Talk about how you would use the words</a:t>
            </a:r>
          </a:p>
          <a:p>
            <a:pPr marL="800100" lvl="1" indent="-342900">
              <a:buFontTx/>
              <a:buAutoNum type="arabicPeriod"/>
            </a:pPr>
            <a:r>
              <a:rPr lang="en-US"/>
              <a:t>Provide students with the definitions and model sentences for all of the words</a:t>
            </a:r>
          </a:p>
          <a:p>
            <a:pPr marL="800100" lvl="1" indent="-342900">
              <a:buFontTx/>
              <a:buAutoNum type="arabicPeriod"/>
            </a:pPr>
            <a:r>
              <a:rPr lang="en-US"/>
              <a:t>In pairs, have students discuss usage of the words, and how the words are being used in the model sentences. What would be appropriate or inappropriate uses of these words?</a:t>
            </a:r>
          </a:p>
        </p:txBody>
      </p:sp>
      <p:pic>
        <p:nvPicPr>
          <p:cNvPr id="41988" name="Picture 4" descr="8-actividades"/>
          <p:cNvPicPr>
            <a:picLocks noChangeAspect="1" noChangeArrowheads="1"/>
          </p:cNvPicPr>
          <p:nvPr/>
        </p:nvPicPr>
        <p:blipFill>
          <a:blip r:embed="rId2" cstate="print"/>
          <a:srcRect/>
          <a:stretch>
            <a:fillRect/>
          </a:stretch>
        </p:blipFill>
        <p:spPr bwMode="auto">
          <a:xfrm>
            <a:off x="990600" y="762000"/>
            <a:ext cx="533400" cy="5334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500188" y="457200"/>
            <a:ext cx="5929312" cy="1143000"/>
          </a:xfrm>
        </p:spPr>
        <p:txBody>
          <a:bodyPr/>
          <a:lstStyle/>
          <a:p>
            <a:r>
              <a:rPr lang="en-US"/>
              <a:t>Activity: Close reading</a:t>
            </a:r>
          </a:p>
        </p:txBody>
      </p:sp>
      <p:sp>
        <p:nvSpPr>
          <p:cNvPr id="43011" name="Rectangle 3"/>
          <p:cNvSpPr>
            <a:spLocks noGrp="1" noChangeArrowheads="1"/>
          </p:cNvSpPr>
          <p:nvPr>
            <p:ph type="body" idx="1"/>
          </p:nvPr>
        </p:nvSpPr>
        <p:spPr>
          <a:xfrm>
            <a:off x="914400" y="1600200"/>
            <a:ext cx="7175500" cy="4525963"/>
          </a:xfrm>
        </p:spPr>
        <p:txBody>
          <a:bodyPr/>
          <a:lstStyle/>
          <a:p>
            <a:pPr marL="381000" indent="-381000"/>
            <a:r>
              <a:rPr lang="en-US"/>
              <a:t>Close reading gives students a chance to “slow down”</a:t>
            </a:r>
          </a:p>
          <a:p>
            <a:pPr marL="800100" lvl="1" indent="-342900">
              <a:buFontTx/>
              <a:buAutoNum type="arabicPeriod"/>
            </a:pPr>
            <a:r>
              <a:rPr lang="en-US"/>
              <a:t>Read a short passage aloud to students so they hear the melody of the language</a:t>
            </a:r>
          </a:p>
          <a:p>
            <a:pPr marL="800100" lvl="1" indent="-342900">
              <a:buFontTx/>
              <a:buAutoNum type="arabicPeriod"/>
            </a:pPr>
            <a:r>
              <a:rPr lang="en-US"/>
              <a:t>Explain the passage to students</a:t>
            </a:r>
          </a:p>
          <a:p>
            <a:pPr marL="800100" lvl="1" indent="-342900">
              <a:buFontTx/>
              <a:buAutoNum type="arabicPeriod"/>
            </a:pPr>
            <a:r>
              <a:rPr lang="en-US"/>
              <a:t>Ask students to read the passage, focusing on a few specific features of academic language, such as pronouns</a:t>
            </a:r>
          </a:p>
          <a:p>
            <a:pPr marL="800100" lvl="1" indent="-342900">
              <a:buFontTx/>
              <a:buAutoNum type="arabicPeriod"/>
            </a:pPr>
            <a:endParaRPr lang="en-US"/>
          </a:p>
          <a:p>
            <a:pPr marL="381000" indent="-381000">
              <a:buFontTx/>
              <a:buNone/>
            </a:pPr>
            <a:r>
              <a:rPr lang="en-US" b="1"/>
              <a:t>	Example</a:t>
            </a:r>
            <a:r>
              <a:rPr lang="en-US"/>
              <a:t>: </a:t>
            </a:r>
            <a:r>
              <a:rPr lang="en-US" b="1"/>
              <a:t>Close Reading</a:t>
            </a:r>
          </a:p>
          <a:p>
            <a:pPr marL="381000" indent="-381000">
              <a:buFontTx/>
              <a:buNone/>
            </a:pPr>
            <a:r>
              <a:rPr lang="en-US"/>
              <a:t>	</a:t>
            </a:r>
            <a:r>
              <a:rPr lang="en-US" sz="1800">
                <a:latin typeface="Palatino" pitchFamily="18" charset="0"/>
              </a:rPr>
              <a:t>Have students underline all pronouns and then circle the nouns to which they refer</a:t>
            </a:r>
          </a:p>
          <a:p>
            <a:pPr marL="381000" indent="-381000">
              <a:buFontTx/>
              <a:buNone/>
            </a:pPr>
            <a:endParaRPr lang="en-US" sz="1800" b="1">
              <a:latin typeface="Palatino" pitchFamily="18" charset="0"/>
            </a:endParaRPr>
          </a:p>
          <a:p>
            <a:pPr marL="381000" indent="-381000">
              <a:buFontTx/>
              <a:buNone/>
            </a:pPr>
            <a:r>
              <a:rPr lang="en-US"/>
              <a:t>		</a:t>
            </a:r>
          </a:p>
        </p:txBody>
      </p:sp>
      <p:pic>
        <p:nvPicPr>
          <p:cNvPr id="43012" name="Picture 4" descr="8-actividades"/>
          <p:cNvPicPr>
            <a:picLocks noChangeAspect="1" noChangeArrowheads="1"/>
          </p:cNvPicPr>
          <p:nvPr/>
        </p:nvPicPr>
        <p:blipFill>
          <a:blip r:embed="rId2" cstate="print"/>
          <a:srcRect/>
          <a:stretch>
            <a:fillRect/>
          </a:stretch>
        </p:blipFill>
        <p:spPr bwMode="auto">
          <a:xfrm>
            <a:off x="990600" y="762000"/>
            <a:ext cx="533400" cy="533400"/>
          </a:xfrm>
          <a:prstGeom prst="rect">
            <a:avLst/>
          </a:prstGeom>
          <a:noFill/>
        </p:spPr>
      </p:pic>
      <p:pic>
        <p:nvPicPr>
          <p:cNvPr id="43013" name="Picture 5" descr="7-listas"/>
          <p:cNvPicPr>
            <a:picLocks noChangeAspect="1" noChangeArrowheads="1"/>
          </p:cNvPicPr>
          <p:nvPr/>
        </p:nvPicPr>
        <p:blipFill>
          <a:blip r:embed="rId3" cstate="print"/>
          <a:srcRect/>
          <a:stretch>
            <a:fillRect/>
          </a:stretch>
        </p:blipFill>
        <p:spPr bwMode="auto">
          <a:xfrm>
            <a:off x="990600" y="3886200"/>
            <a:ext cx="304800" cy="3048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Fixed expressions in academic language</a:t>
            </a:r>
          </a:p>
        </p:txBody>
      </p:sp>
      <p:sp>
        <p:nvSpPr>
          <p:cNvPr id="44035" name="Rectangle 3"/>
          <p:cNvSpPr>
            <a:spLocks noGrp="1" noChangeArrowheads="1"/>
          </p:cNvSpPr>
          <p:nvPr>
            <p:ph type="body" idx="1"/>
          </p:nvPr>
        </p:nvSpPr>
        <p:spPr/>
        <p:txBody>
          <a:bodyPr/>
          <a:lstStyle/>
          <a:p>
            <a:r>
              <a:rPr lang="en-US"/>
              <a:t>Fixed expressions (also called collocations) are another important area of academic language, such as:</a:t>
            </a:r>
          </a:p>
          <a:p>
            <a:endParaRPr lang="en-US"/>
          </a:p>
          <a:p>
            <a:pPr lvl="1"/>
            <a:r>
              <a:rPr lang="en-US"/>
              <a:t>peanut butter and jelly (not jelly and peanut butter)</a:t>
            </a:r>
          </a:p>
          <a:p>
            <a:pPr lvl="1"/>
            <a:r>
              <a:rPr lang="en-US"/>
              <a:t>salt and pepper (not pepper and salt)</a:t>
            </a:r>
          </a:p>
          <a:p>
            <a:pPr lvl="1"/>
            <a:r>
              <a:rPr lang="en-US"/>
              <a:t>Mr. and Mrs. (not Mrs. and Mr.)</a:t>
            </a:r>
          </a:p>
          <a:p>
            <a:pPr lvl="1"/>
            <a:endParaRPr lang="en-US"/>
          </a:p>
          <a:p>
            <a:r>
              <a:rPr lang="en-US"/>
              <a:t>Using these kinds of expressions correctly is an important step in learning a second language well</a:t>
            </a:r>
          </a:p>
          <a:p>
            <a:pPr lvl="1"/>
            <a:r>
              <a:rPr lang="en-US"/>
              <a:t>Collocations serve as a “marker” of being able to speak like a native speaker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t>What does close reading accomplish?</a:t>
            </a:r>
          </a:p>
        </p:txBody>
      </p:sp>
      <p:sp>
        <p:nvSpPr>
          <p:cNvPr id="98307" name="Rectangle 3"/>
          <p:cNvSpPr>
            <a:spLocks noGrp="1" noChangeArrowheads="1"/>
          </p:cNvSpPr>
          <p:nvPr>
            <p:ph type="body" idx="1"/>
          </p:nvPr>
        </p:nvSpPr>
        <p:spPr/>
        <p:txBody>
          <a:bodyPr/>
          <a:lstStyle/>
          <a:p>
            <a:r>
              <a:rPr lang="en-US"/>
              <a:t>Close reading allows students to examine and dissect other features of the text such as:</a:t>
            </a:r>
          </a:p>
          <a:p>
            <a:pPr lvl="1"/>
            <a:r>
              <a:rPr lang="en-US"/>
              <a:t>pronominal reference (use of pronouns)</a:t>
            </a:r>
          </a:p>
          <a:p>
            <a:pPr lvl="1"/>
            <a:r>
              <a:rPr lang="en-US"/>
              <a:t>synonyms </a:t>
            </a:r>
          </a:p>
          <a:p>
            <a:pPr lvl="1"/>
            <a:r>
              <a:rPr lang="en-US"/>
              <a:t>word families</a:t>
            </a:r>
          </a:p>
          <a:p>
            <a:endParaRPr lang="en-US"/>
          </a:p>
          <a:p>
            <a:r>
              <a:rPr lang="en-US"/>
              <a:t>Talking about the text allows students to incorporate the author’s language into their speech</a:t>
            </a:r>
          </a:p>
          <a:p>
            <a:endParaRPr lang="en-US"/>
          </a:p>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500188" y="457200"/>
            <a:ext cx="5929312" cy="1143000"/>
          </a:xfrm>
        </p:spPr>
        <p:txBody>
          <a:bodyPr/>
          <a:lstStyle/>
          <a:p>
            <a:r>
              <a:rPr lang="en-US"/>
              <a:t>Activity: Summarization</a:t>
            </a:r>
          </a:p>
        </p:txBody>
      </p:sp>
      <p:sp>
        <p:nvSpPr>
          <p:cNvPr id="46083" name="Rectangle 3"/>
          <p:cNvSpPr>
            <a:spLocks noGrp="1" noChangeArrowheads="1"/>
          </p:cNvSpPr>
          <p:nvPr>
            <p:ph type="body" idx="1"/>
          </p:nvPr>
        </p:nvSpPr>
        <p:spPr>
          <a:xfrm>
            <a:off x="914400" y="1600200"/>
            <a:ext cx="7100888" cy="4525963"/>
          </a:xfrm>
        </p:spPr>
        <p:txBody>
          <a:bodyPr/>
          <a:lstStyle/>
          <a:p>
            <a:pPr marL="381000" indent="-381000"/>
            <a:r>
              <a:rPr lang="en-US"/>
              <a:t>To get students using academic language, try summarization:</a:t>
            </a:r>
          </a:p>
          <a:p>
            <a:pPr marL="800100" lvl="1" indent="-342900">
              <a:buFontTx/>
              <a:buAutoNum type="arabicPeriod"/>
            </a:pPr>
            <a:r>
              <a:rPr lang="en-US"/>
              <a:t>Read a short passage aloud to students </a:t>
            </a:r>
          </a:p>
          <a:p>
            <a:pPr marL="800100" lvl="1" indent="-342900">
              <a:buFontTx/>
              <a:buAutoNum type="arabicPeriod"/>
            </a:pPr>
            <a:r>
              <a:rPr lang="en-US"/>
              <a:t>Have students read the short passage to themselves and then summarize verbally to a friend</a:t>
            </a:r>
          </a:p>
          <a:p>
            <a:pPr marL="800100" lvl="1" indent="-342900">
              <a:buFontTx/>
              <a:buAutoNum type="arabicPeriod"/>
            </a:pPr>
            <a:r>
              <a:rPr lang="en-US"/>
              <a:t>Give students the opportunity to repeat the exercise with several partners</a:t>
            </a:r>
          </a:p>
          <a:p>
            <a:pPr marL="381000" indent="-381000">
              <a:buFontTx/>
              <a:buAutoNum type="arabicPeriod"/>
            </a:pPr>
            <a:endParaRPr lang="en-US"/>
          </a:p>
          <a:p>
            <a:pPr marL="381000" indent="-381000">
              <a:buFontTx/>
              <a:buNone/>
            </a:pPr>
            <a:r>
              <a:rPr lang="en-US" sz="1800"/>
              <a:t>	Through this exercise, students begin to acquire the author’s   language, and will get more and more fluent with the language each round</a:t>
            </a:r>
          </a:p>
          <a:p>
            <a:pPr marL="381000" indent="-381000">
              <a:buFontTx/>
              <a:buAutoNum type="arabicPeriod"/>
            </a:pPr>
            <a:endParaRPr lang="en-US" sz="1800"/>
          </a:p>
        </p:txBody>
      </p:sp>
      <p:pic>
        <p:nvPicPr>
          <p:cNvPr id="46084" name="Picture 4" descr="8-actividades"/>
          <p:cNvPicPr>
            <a:picLocks noChangeAspect="1" noChangeArrowheads="1"/>
          </p:cNvPicPr>
          <p:nvPr/>
        </p:nvPicPr>
        <p:blipFill>
          <a:blip r:embed="rId2" cstate="print"/>
          <a:srcRect/>
          <a:stretch>
            <a:fillRect/>
          </a:stretch>
        </p:blipFill>
        <p:spPr bwMode="auto">
          <a:xfrm>
            <a:off x="990600" y="762000"/>
            <a:ext cx="533400" cy="5334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500188" y="457200"/>
            <a:ext cx="5929312" cy="1143000"/>
          </a:xfrm>
        </p:spPr>
        <p:txBody>
          <a:bodyPr/>
          <a:lstStyle/>
          <a:p>
            <a:r>
              <a:rPr lang="en-US"/>
              <a:t>Activity: Engaging older students</a:t>
            </a:r>
          </a:p>
        </p:txBody>
      </p:sp>
      <p:sp>
        <p:nvSpPr>
          <p:cNvPr id="47107" name="Rectangle 3"/>
          <p:cNvSpPr>
            <a:spLocks noGrp="1" noChangeArrowheads="1"/>
          </p:cNvSpPr>
          <p:nvPr>
            <p:ph type="body" idx="1"/>
          </p:nvPr>
        </p:nvSpPr>
        <p:spPr>
          <a:xfrm>
            <a:off x="914400" y="1600200"/>
            <a:ext cx="7027863" cy="4525963"/>
          </a:xfrm>
        </p:spPr>
        <p:txBody>
          <a:bodyPr/>
          <a:lstStyle/>
          <a:p>
            <a:pPr marL="381000" indent="-381000"/>
            <a:r>
              <a:rPr lang="en-US"/>
              <a:t>To keep middle and high school students engaged:</a:t>
            </a:r>
          </a:p>
          <a:p>
            <a:pPr marL="381000" indent="-381000">
              <a:buFontTx/>
              <a:buNone/>
            </a:pPr>
            <a:endParaRPr lang="en-US"/>
          </a:p>
          <a:p>
            <a:pPr marL="800100" lvl="1" indent="-342900">
              <a:buFontTx/>
              <a:buAutoNum type="arabicPeriod"/>
            </a:pPr>
            <a:r>
              <a:rPr lang="en-US"/>
              <a:t>Explicitly explain the language objective at the beginning of class: “Today we’re going to work on academic vocabulary in this passage about poverty, and we’re going to talk about ways to eliminate poverty.”</a:t>
            </a:r>
            <a:endParaRPr lang="en-US" sz="1600"/>
          </a:p>
          <a:p>
            <a:pPr marL="800100" lvl="1" indent="-342900">
              <a:buFontTx/>
              <a:buNone/>
            </a:pPr>
            <a:endParaRPr lang="en-US"/>
          </a:p>
          <a:p>
            <a:pPr marL="800100" lvl="1" indent="-342900">
              <a:buFontTx/>
              <a:buNone/>
            </a:pPr>
            <a:r>
              <a:rPr lang="en-US"/>
              <a:t>2.   Choose a topic that older students will find interesting, such as poverty or another “equity issue” related to a passage in your textbook</a:t>
            </a:r>
          </a:p>
          <a:p>
            <a:pPr marL="381000" indent="-381000">
              <a:buFontTx/>
              <a:buAutoNum type="arabicPeriod"/>
            </a:pPr>
            <a:endParaRPr lang="en-US"/>
          </a:p>
          <a:p>
            <a:pPr marL="381000" indent="-381000">
              <a:buFontTx/>
              <a:buAutoNum type="arabicPeriod"/>
            </a:pPr>
            <a:endParaRPr lang="en-US" sz="1800"/>
          </a:p>
        </p:txBody>
      </p:sp>
      <p:pic>
        <p:nvPicPr>
          <p:cNvPr id="47108" name="Picture 4" descr="8-actividades"/>
          <p:cNvPicPr>
            <a:picLocks noChangeAspect="1" noChangeArrowheads="1"/>
          </p:cNvPicPr>
          <p:nvPr/>
        </p:nvPicPr>
        <p:blipFill>
          <a:blip r:embed="rId2" cstate="print"/>
          <a:srcRect/>
          <a:stretch>
            <a:fillRect/>
          </a:stretch>
        </p:blipFill>
        <p:spPr bwMode="auto">
          <a:xfrm>
            <a:off x="990600" y="762000"/>
            <a:ext cx="533400" cy="5334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Why is academic language so important?</a:t>
            </a:r>
          </a:p>
        </p:txBody>
      </p:sp>
      <p:sp>
        <p:nvSpPr>
          <p:cNvPr id="4099" name="Rectangle 3"/>
          <p:cNvSpPr>
            <a:spLocks noGrp="1" noChangeArrowheads="1"/>
          </p:cNvSpPr>
          <p:nvPr>
            <p:ph type="body" idx="1"/>
          </p:nvPr>
        </p:nvSpPr>
        <p:spPr>
          <a:xfrm>
            <a:off x="914400" y="1600200"/>
            <a:ext cx="7053263" cy="4525963"/>
          </a:xfrm>
        </p:spPr>
        <p:txBody>
          <a:bodyPr/>
          <a:lstStyle/>
          <a:p>
            <a:r>
              <a:rPr lang="en-US"/>
              <a:t>Students who master academic language are more likely to:</a:t>
            </a:r>
          </a:p>
          <a:p>
            <a:pPr lvl="1"/>
            <a:r>
              <a:rPr lang="en-US"/>
              <a:t>be successful in academic and professional settings</a:t>
            </a:r>
          </a:p>
          <a:p>
            <a:pPr lvl="1">
              <a:buFontTx/>
              <a:buNone/>
            </a:pPr>
            <a:endParaRPr lang="en-US"/>
          </a:p>
          <a:p>
            <a:r>
              <a:rPr lang="en-US"/>
              <a:t>Students who do </a:t>
            </a:r>
            <a:r>
              <a:rPr lang="en-US" i="1"/>
              <a:t>not</a:t>
            </a:r>
            <a:r>
              <a:rPr lang="en-US"/>
              <a:t> learn academic language may:</a:t>
            </a:r>
          </a:p>
          <a:p>
            <a:pPr lvl="1"/>
            <a:r>
              <a:rPr lang="en-US"/>
              <a:t>struggle academically </a:t>
            </a:r>
          </a:p>
          <a:p>
            <a:pPr lvl="1"/>
            <a:r>
              <a:rPr lang="en-US"/>
              <a:t>be at a higher risk of dropping out of school</a:t>
            </a:r>
          </a:p>
          <a:p>
            <a:pPr lvl="1">
              <a:buFontTx/>
              <a:buNone/>
            </a:pPr>
            <a:endParaRPr lang="en-US"/>
          </a:p>
          <a:p>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500188" y="457200"/>
            <a:ext cx="5929312" cy="1143000"/>
          </a:xfrm>
        </p:spPr>
        <p:txBody>
          <a:bodyPr/>
          <a:lstStyle/>
          <a:p>
            <a:r>
              <a:rPr lang="en-US"/>
              <a:t>Activity: Engaging older students </a:t>
            </a:r>
            <a:r>
              <a:rPr lang="en-US" sz="1800"/>
              <a:t>(cont.)</a:t>
            </a:r>
          </a:p>
        </p:txBody>
      </p:sp>
      <p:sp>
        <p:nvSpPr>
          <p:cNvPr id="48131" name="Rectangle 3"/>
          <p:cNvSpPr>
            <a:spLocks noGrp="1" noChangeArrowheads="1"/>
          </p:cNvSpPr>
          <p:nvPr>
            <p:ph type="body" idx="1"/>
          </p:nvPr>
        </p:nvSpPr>
        <p:spPr>
          <a:xfrm>
            <a:off x="914400" y="1600200"/>
            <a:ext cx="6954838" cy="4525963"/>
          </a:xfrm>
        </p:spPr>
        <p:txBody>
          <a:bodyPr/>
          <a:lstStyle/>
          <a:p>
            <a:pPr marL="800100" lvl="1" indent="-342900">
              <a:buFontTx/>
              <a:buAutoNum type="arabicPeriod" startAt="3"/>
            </a:pPr>
            <a:r>
              <a:rPr lang="en-US"/>
              <a:t>Ask the students to summarize the text and provide them with vocabulary words, ideas about ways to end poverty, and complete sentences and structures to get them going</a:t>
            </a:r>
          </a:p>
          <a:p>
            <a:pPr marL="800100" lvl="1" indent="-342900">
              <a:buFontTx/>
              <a:buAutoNum type="arabicPeriod" startAt="3"/>
            </a:pPr>
            <a:endParaRPr lang="en-US"/>
          </a:p>
          <a:p>
            <a:pPr marL="800100" lvl="1" indent="-342900">
              <a:buFontTx/>
              <a:buAutoNum type="arabicPeriod" startAt="3"/>
            </a:pPr>
            <a:r>
              <a:rPr lang="en-US"/>
              <a:t>Have students work in pairs, practicing using these structures such as:</a:t>
            </a:r>
          </a:p>
          <a:p>
            <a:pPr marL="800100" lvl="1" indent="-342900">
              <a:buFontTx/>
              <a:buNone/>
            </a:pPr>
            <a:r>
              <a:rPr lang="en-US"/>
              <a:t>	</a:t>
            </a:r>
          </a:p>
          <a:p>
            <a:pPr marL="800100" lvl="1" indent="-342900">
              <a:buFontTx/>
              <a:buNone/>
            </a:pPr>
            <a:r>
              <a:rPr lang="en-US"/>
              <a:t>	“We can stop poverty by     verb + ing </a:t>
            </a:r>
          </a:p>
          <a:p>
            <a:pPr marL="800100" lvl="1" indent="-342900">
              <a:buFontTx/>
              <a:buNone/>
            </a:pPr>
            <a:r>
              <a:rPr lang="en-US"/>
              <a:t>				               doing the following…”</a:t>
            </a:r>
          </a:p>
          <a:p>
            <a:pPr marL="381000" indent="-381000">
              <a:buFontTx/>
              <a:buNone/>
            </a:pPr>
            <a:r>
              <a:rPr lang="en-US"/>
              <a:t>	</a:t>
            </a:r>
          </a:p>
          <a:p>
            <a:pPr marL="381000" indent="-381000"/>
            <a:r>
              <a:rPr lang="en-US"/>
              <a:t>Now students can express their own beliefs. These conversations may serve as the basis for a class</a:t>
            </a:r>
          </a:p>
          <a:p>
            <a:pPr marL="381000" indent="-381000">
              <a:buFontTx/>
              <a:buNone/>
            </a:pPr>
            <a:r>
              <a:rPr lang="en-US"/>
              <a:t>	         discussion or presentation</a:t>
            </a:r>
            <a:endParaRPr lang="en-US" sz="1800"/>
          </a:p>
          <a:p>
            <a:pPr marL="381000" indent="-381000">
              <a:buFontTx/>
              <a:buAutoNum type="arabicPeriod" startAt="3"/>
            </a:pPr>
            <a:endParaRPr lang="en-US" sz="1800"/>
          </a:p>
        </p:txBody>
      </p:sp>
      <p:pic>
        <p:nvPicPr>
          <p:cNvPr id="48132" name="Picture 4" descr="8-actividades"/>
          <p:cNvPicPr>
            <a:picLocks noChangeAspect="1" noChangeArrowheads="1"/>
          </p:cNvPicPr>
          <p:nvPr/>
        </p:nvPicPr>
        <p:blipFill>
          <a:blip r:embed="rId2" cstate="print"/>
          <a:srcRect/>
          <a:stretch>
            <a:fillRect/>
          </a:stretch>
        </p:blipFill>
        <p:spPr bwMode="auto">
          <a:xfrm>
            <a:off x="990600" y="762000"/>
            <a:ext cx="533400" cy="533400"/>
          </a:xfrm>
          <a:prstGeom prst="rect">
            <a:avLst/>
          </a:prstGeom>
          <a:noFill/>
        </p:spPr>
      </p:pic>
      <p:sp>
        <p:nvSpPr>
          <p:cNvPr id="48134" name="Rectangle 6"/>
          <p:cNvSpPr>
            <a:spLocks noChangeArrowheads="1"/>
          </p:cNvSpPr>
          <p:nvPr/>
        </p:nvSpPr>
        <p:spPr bwMode="auto">
          <a:xfrm>
            <a:off x="4572000" y="3810000"/>
            <a:ext cx="1143000" cy="228600"/>
          </a:xfrm>
          <a:prstGeom prst="rect">
            <a:avLst/>
          </a:prstGeom>
          <a:noFill/>
          <a:ln w="9525">
            <a:solidFill>
              <a:schemeClr val="tx1"/>
            </a:solidFill>
            <a:miter lim="800000"/>
            <a:headEnd/>
            <a:tailEnd/>
          </a:ln>
          <a:effectLst/>
        </p:spPr>
        <p:txBody>
          <a:bodyPr wrap="none" anchor="ctr"/>
          <a:lstStyle/>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Tips for working with older students</a:t>
            </a:r>
          </a:p>
        </p:txBody>
      </p:sp>
      <p:sp>
        <p:nvSpPr>
          <p:cNvPr id="45059" name="Rectangle 3"/>
          <p:cNvSpPr>
            <a:spLocks noGrp="1" noChangeArrowheads="1"/>
          </p:cNvSpPr>
          <p:nvPr>
            <p:ph type="body" idx="1"/>
          </p:nvPr>
        </p:nvSpPr>
        <p:spPr/>
        <p:txBody>
          <a:bodyPr/>
          <a:lstStyle/>
          <a:p>
            <a:r>
              <a:rPr lang="en-US"/>
              <a:t>Students perform to the expectations we set. If they know we expect them to think critically about issues and use academic language, they will</a:t>
            </a:r>
          </a:p>
          <a:p>
            <a:endParaRPr lang="en-US"/>
          </a:p>
          <a:p>
            <a:r>
              <a:rPr lang="en-US"/>
              <a:t>In order to increase confidence:</a:t>
            </a:r>
          </a:p>
          <a:p>
            <a:pPr lvl="1"/>
            <a:r>
              <a:rPr lang="en-US"/>
              <a:t>scaffold instruction to help them acquire the language</a:t>
            </a:r>
          </a:p>
          <a:p>
            <a:pPr lvl="1"/>
            <a:r>
              <a:rPr lang="en-US"/>
              <a:t>allow students adequate time to practice in a safe environment before getting in front of their classmates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t>Tips for working with younger students</a:t>
            </a:r>
          </a:p>
        </p:txBody>
      </p:sp>
      <p:sp>
        <p:nvSpPr>
          <p:cNvPr id="89091" name="Rectangle 3"/>
          <p:cNvSpPr>
            <a:spLocks noGrp="1" noChangeArrowheads="1"/>
          </p:cNvSpPr>
          <p:nvPr>
            <p:ph type="body" idx="1"/>
          </p:nvPr>
        </p:nvSpPr>
        <p:spPr>
          <a:xfrm>
            <a:off x="914400" y="1600200"/>
            <a:ext cx="7100888" cy="4525963"/>
          </a:xfrm>
        </p:spPr>
        <p:txBody>
          <a:bodyPr/>
          <a:lstStyle/>
          <a:p>
            <a:r>
              <a:rPr lang="en-US"/>
              <a:t>Keep the material cognitively and linguistically appropriate</a:t>
            </a:r>
          </a:p>
          <a:p>
            <a:endParaRPr lang="en-US"/>
          </a:p>
          <a:p>
            <a:r>
              <a:rPr lang="en-US"/>
              <a:t>Remember that some features of language can be taught explicitly to young students</a:t>
            </a:r>
          </a:p>
          <a:p>
            <a:endParaRPr lang="en-US"/>
          </a:p>
          <a:p>
            <a:r>
              <a:rPr lang="en-US" b="1"/>
              <a:t>Example: Academic language for younger students</a:t>
            </a:r>
          </a:p>
          <a:p>
            <a:pPr lvl="1"/>
            <a:r>
              <a:rPr lang="en-US"/>
              <a:t>“Two plus two equals (with an ‘s’) four.”  </a:t>
            </a:r>
          </a:p>
          <a:p>
            <a:pPr lvl="1"/>
            <a:r>
              <a:rPr lang="en-US"/>
              <a:t>Talk about the ‘z’ sound of a bumble bee, and get students moving around</a:t>
            </a:r>
            <a:endParaRPr lang="en-US" b="1"/>
          </a:p>
          <a:p>
            <a:endParaRPr lang="en-US"/>
          </a:p>
        </p:txBody>
      </p:sp>
      <p:pic>
        <p:nvPicPr>
          <p:cNvPr id="89092" name="Picture 4" descr="7-listas"/>
          <p:cNvPicPr>
            <a:picLocks noChangeAspect="1" noChangeArrowheads="1"/>
          </p:cNvPicPr>
          <p:nvPr/>
        </p:nvPicPr>
        <p:blipFill>
          <a:blip r:embed="rId2" cstate="print"/>
          <a:srcRect/>
          <a:stretch>
            <a:fillRect/>
          </a:stretch>
        </p:blipFill>
        <p:spPr bwMode="auto">
          <a:xfrm>
            <a:off x="990600" y="3429000"/>
            <a:ext cx="304800" cy="30480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t>Tips for working with younger students </a:t>
            </a:r>
            <a:r>
              <a:rPr lang="en-US" sz="1800"/>
              <a:t>(cont.)</a:t>
            </a:r>
            <a:endParaRPr lang="en-US"/>
          </a:p>
        </p:txBody>
      </p:sp>
      <p:sp>
        <p:nvSpPr>
          <p:cNvPr id="90115" name="Rectangle 3"/>
          <p:cNvSpPr>
            <a:spLocks noGrp="1" noChangeArrowheads="1"/>
          </p:cNvSpPr>
          <p:nvPr>
            <p:ph type="body" idx="1"/>
          </p:nvPr>
        </p:nvSpPr>
        <p:spPr>
          <a:xfrm>
            <a:off x="1600200" y="1752600"/>
            <a:ext cx="7772400" cy="4525963"/>
          </a:xfrm>
        </p:spPr>
        <p:txBody>
          <a:bodyPr/>
          <a:lstStyle/>
          <a:p>
            <a:r>
              <a:rPr lang="en-US"/>
              <a:t>With younger students, use:</a:t>
            </a:r>
          </a:p>
          <a:p>
            <a:pPr lvl="1"/>
            <a:r>
              <a:rPr lang="en-US"/>
              <a:t>songs</a:t>
            </a:r>
          </a:p>
          <a:p>
            <a:pPr lvl="1"/>
            <a:r>
              <a:rPr lang="en-US"/>
              <a:t>jazz chants</a:t>
            </a:r>
          </a:p>
          <a:p>
            <a:pPr lvl="1"/>
            <a:r>
              <a:rPr lang="en-US"/>
              <a:t>Total Physical Response strategies (TPR)</a:t>
            </a:r>
          </a:p>
          <a:p>
            <a:pPr lvl="1"/>
            <a:r>
              <a:rPr lang="en-US"/>
              <a:t>language games and repetition</a:t>
            </a:r>
          </a:p>
          <a:p>
            <a:pPr lvl="1"/>
            <a:r>
              <a:rPr lang="en-US"/>
              <a:t>choral repetition</a:t>
            </a:r>
          </a:p>
          <a:p>
            <a:pPr lvl="1"/>
            <a:r>
              <a:rPr lang="en-US"/>
              <a:t>direct instruction</a:t>
            </a:r>
          </a:p>
          <a:p>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Does academic language need its own block of time?</a:t>
            </a:r>
          </a:p>
        </p:txBody>
      </p:sp>
      <p:sp>
        <p:nvSpPr>
          <p:cNvPr id="49155" name="Rectangle 3"/>
          <p:cNvSpPr>
            <a:spLocks noGrp="1" noChangeArrowheads="1"/>
          </p:cNvSpPr>
          <p:nvPr>
            <p:ph type="body" idx="1"/>
          </p:nvPr>
        </p:nvSpPr>
        <p:spPr>
          <a:xfrm>
            <a:off x="990600" y="1905000"/>
            <a:ext cx="7162800" cy="4525963"/>
          </a:xfrm>
        </p:spPr>
        <p:txBody>
          <a:bodyPr/>
          <a:lstStyle/>
          <a:p>
            <a:r>
              <a:rPr lang="en-US" b="1"/>
              <a:t>Grades K through 3:</a:t>
            </a:r>
            <a:r>
              <a:rPr lang="en-US"/>
              <a:t> </a:t>
            </a:r>
          </a:p>
          <a:p>
            <a:pPr lvl="1"/>
            <a:r>
              <a:rPr lang="en-US"/>
              <a:t>Academic language needs separate instruction, but it also needs to support the core curriculum</a:t>
            </a:r>
          </a:p>
          <a:p>
            <a:endParaRPr lang="en-US"/>
          </a:p>
          <a:p>
            <a:r>
              <a:rPr lang="en-US" b="1"/>
              <a:t>Grades 4 and up:</a:t>
            </a:r>
            <a:r>
              <a:rPr lang="en-US"/>
              <a:t> </a:t>
            </a:r>
          </a:p>
          <a:p>
            <a:pPr lvl="1"/>
            <a:r>
              <a:rPr lang="en-US"/>
              <a:t>Academic language needs more explicit instruction. Every day should include vocabulary, content, writing, and reading comprehension instruction, as well as direct scaffolding of oral language</a:t>
            </a:r>
            <a:endParaRPr lang="en-US" b="1"/>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914400" y="457200"/>
            <a:ext cx="7027863" cy="1143000"/>
          </a:xfrm>
        </p:spPr>
        <p:txBody>
          <a:bodyPr/>
          <a:lstStyle/>
          <a:p>
            <a:r>
              <a:rPr lang="en-US"/>
              <a:t>How much time should teachers spend on academic language instruction?</a:t>
            </a:r>
          </a:p>
        </p:txBody>
      </p:sp>
      <p:sp>
        <p:nvSpPr>
          <p:cNvPr id="50179" name="Rectangle 3"/>
          <p:cNvSpPr>
            <a:spLocks noGrp="1" noChangeArrowheads="1"/>
          </p:cNvSpPr>
          <p:nvPr>
            <p:ph type="body" idx="1"/>
          </p:nvPr>
        </p:nvSpPr>
        <p:spPr/>
        <p:txBody>
          <a:bodyPr/>
          <a:lstStyle/>
          <a:p>
            <a:r>
              <a:rPr lang="en-US"/>
              <a:t>For younger students, the time varies</a:t>
            </a:r>
          </a:p>
          <a:p>
            <a:pPr lvl="1"/>
            <a:r>
              <a:rPr lang="en-US"/>
              <a:t>If students have big gaps in their basic knowledge, they will need more time each day</a:t>
            </a:r>
          </a:p>
          <a:p>
            <a:pPr lvl="1"/>
            <a:r>
              <a:rPr lang="en-US"/>
              <a:t>If students don’t have instructional gaps in their language skills,   45 minutes a day is sufficient</a:t>
            </a:r>
          </a:p>
          <a:p>
            <a:pPr lvl="1"/>
            <a:endParaRPr lang="en-US"/>
          </a:p>
          <a:p>
            <a:pPr lvl="1"/>
            <a:endParaRPr lang="en-US"/>
          </a:p>
          <a:p>
            <a:r>
              <a:rPr lang="en-US"/>
              <a:t>Older students need more time</a:t>
            </a:r>
          </a:p>
          <a:p>
            <a:pPr lvl="1"/>
            <a:r>
              <a:rPr lang="en-US"/>
              <a:t>Students need more than an hour of daily English language instruction that includes a component of academic language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Tips for academic language and writing</a:t>
            </a:r>
          </a:p>
        </p:txBody>
      </p:sp>
      <p:sp>
        <p:nvSpPr>
          <p:cNvPr id="51203" name="Rectangle 3"/>
          <p:cNvSpPr>
            <a:spLocks noGrp="1" noChangeArrowheads="1"/>
          </p:cNvSpPr>
          <p:nvPr>
            <p:ph type="body" idx="1"/>
          </p:nvPr>
        </p:nvSpPr>
        <p:spPr/>
        <p:txBody>
          <a:bodyPr/>
          <a:lstStyle/>
          <a:p>
            <a:r>
              <a:rPr lang="en-US"/>
              <a:t>Every time you give a writing assignment, give students samples to follow so they know what is expected. Multiple samples are better</a:t>
            </a:r>
          </a:p>
          <a:p>
            <a:endParaRPr lang="en-US"/>
          </a:p>
          <a:p>
            <a:pPr>
              <a:buFontTx/>
              <a:buNone/>
            </a:pPr>
            <a:r>
              <a:rPr lang="en-US"/>
              <a:t>	</a:t>
            </a:r>
            <a:r>
              <a:rPr lang="en-US" b="1"/>
              <a:t>Example: Giving students writing tools</a:t>
            </a:r>
          </a:p>
          <a:p>
            <a:pPr lvl="1"/>
            <a:r>
              <a:rPr lang="en-US"/>
              <a:t>“In this essay, I expect a thesis statement. This is where it goes, and this is what it does. Here is an example.”</a:t>
            </a:r>
          </a:p>
          <a:p>
            <a:endParaRPr lang="en-US"/>
          </a:p>
          <a:p>
            <a:r>
              <a:rPr lang="en-US"/>
              <a:t>Give students supports, such as:</a:t>
            </a:r>
          </a:p>
          <a:p>
            <a:pPr lvl="1"/>
            <a:r>
              <a:rPr lang="en-US"/>
              <a:t>vocabulary</a:t>
            </a:r>
          </a:p>
          <a:p>
            <a:pPr lvl="1"/>
            <a:r>
              <a:rPr lang="en-US"/>
              <a:t>grammatical structures</a:t>
            </a:r>
          </a:p>
          <a:p>
            <a:pPr lvl="1"/>
            <a:r>
              <a:rPr lang="en-US"/>
              <a:t>tips for organizing essays</a:t>
            </a:r>
          </a:p>
          <a:p>
            <a:endParaRPr lang="en-US"/>
          </a:p>
          <a:p>
            <a:endParaRPr lang="en-US"/>
          </a:p>
        </p:txBody>
      </p:sp>
      <p:pic>
        <p:nvPicPr>
          <p:cNvPr id="51204" name="Picture 4" descr="7-listas"/>
          <p:cNvPicPr>
            <a:picLocks noChangeAspect="1" noChangeArrowheads="1"/>
          </p:cNvPicPr>
          <p:nvPr/>
        </p:nvPicPr>
        <p:blipFill>
          <a:blip r:embed="rId2" cstate="print"/>
          <a:srcRect/>
          <a:stretch>
            <a:fillRect/>
          </a:stretch>
        </p:blipFill>
        <p:spPr bwMode="auto">
          <a:xfrm>
            <a:off x="990600" y="2971800"/>
            <a:ext cx="304800" cy="3048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Academic writing in the content areas</a:t>
            </a:r>
          </a:p>
        </p:txBody>
      </p:sp>
      <p:sp>
        <p:nvSpPr>
          <p:cNvPr id="53251" name="Rectangle 3"/>
          <p:cNvSpPr>
            <a:spLocks noGrp="1" noChangeArrowheads="1"/>
          </p:cNvSpPr>
          <p:nvPr>
            <p:ph type="body" idx="1"/>
          </p:nvPr>
        </p:nvSpPr>
        <p:spPr>
          <a:xfrm>
            <a:off x="914400" y="1600200"/>
            <a:ext cx="7175500" cy="4525963"/>
          </a:xfrm>
        </p:spPr>
        <p:txBody>
          <a:bodyPr/>
          <a:lstStyle/>
          <a:p>
            <a:r>
              <a:rPr lang="en-US"/>
              <a:t>Content area teachers can also teach writing explicitly</a:t>
            </a:r>
          </a:p>
          <a:p>
            <a:endParaRPr lang="en-US"/>
          </a:p>
          <a:p>
            <a:r>
              <a:rPr lang="en-US" b="1"/>
              <a:t>Examples:</a:t>
            </a:r>
            <a:endParaRPr lang="en-US"/>
          </a:p>
          <a:p>
            <a:pPr lvl="1"/>
            <a:r>
              <a:rPr lang="en-US"/>
              <a:t>lab reports in biology class</a:t>
            </a:r>
          </a:p>
          <a:p>
            <a:pPr lvl="1"/>
            <a:r>
              <a:rPr lang="en-US"/>
              <a:t>persuasive essays in social studies class</a:t>
            </a:r>
          </a:p>
          <a:p>
            <a:pPr lvl="1"/>
            <a:r>
              <a:rPr lang="en-US"/>
              <a:t>word problems in algebra class</a:t>
            </a:r>
          </a:p>
          <a:p>
            <a:r>
              <a:rPr lang="en-US"/>
              <a:t>One strategy is to: </a:t>
            </a:r>
          </a:p>
          <a:p>
            <a:pPr lvl="1"/>
            <a:r>
              <a:rPr lang="en-US"/>
              <a:t>provide students with examples of academic writing used in that content area</a:t>
            </a:r>
          </a:p>
          <a:p>
            <a:pPr lvl="1"/>
            <a:r>
              <a:rPr lang="en-US"/>
              <a:t>give students a chance to practice with content-based writing assignments</a:t>
            </a:r>
          </a:p>
          <a:p>
            <a:pPr lvl="1"/>
            <a:r>
              <a:rPr lang="en-US"/>
              <a:t>offer instructional support and feedback</a:t>
            </a:r>
            <a:r>
              <a:rPr lang="en-US" sz="2000"/>
              <a:t> </a:t>
            </a:r>
          </a:p>
          <a:p>
            <a:endParaRPr lang="en-US" sz="2400"/>
          </a:p>
          <a:p>
            <a:endParaRPr lang="en-US"/>
          </a:p>
        </p:txBody>
      </p:sp>
      <p:pic>
        <p:nvPicPr>
          <p:cNvPr id="53252" name="Picture 4" descr="7-listas"/>
          <p:cNvPicPr>
            <a:picLocks noChangeAspect="1" noChangeArrowheads="1"/>
          </p:cNvPicPr>
          <p:nvPr/>
        </p:nvPicPr>
        <p:blipFill>
          <a:blip r:embed="rId2" cstate="print"/>
          <a:srcRect/>
          <a:stretch>
            <a:fillRect/>
          </a:stretch>
        </p:blipFill>
        <p:spPr bwMode="auto">
          <a:xfrm>
            <a:off x="914400" y="2362200"/>
            <a:ext cx="304800" cy="304800"/>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Importance of feedback</a:t>
            </a:r>
          </a:p>
        </p:txBody>
      </p:sp>
      <p:sp>
        <p:nvSpPr>
          <p:cNvPr id="54275" name="Rectangle 3"/>
          <p:cNvSpPr>
            <a:spLocks noGrp="1" noChangeArrowheads="1"/>
          </p:cNvSpPr>
          <p:nvPr>
            <p:ph type="body" idx="1"/>
          </p:nvPr>
        </p:nvSpPr>
        <p:spPr>
          <a:xfrm>
            <a:off x="914400" y="1600200"/>
            <a:ext cx="7175500" cy="4525963"/>
          </a:xfrm>
        </p:spPr>
        <p:txBody>
          <a:bodyPr/>
          <a:lstStyle/>
          <a:p>
            <a:r>
              <a:rPr lang="en-US"/>
              <a:t>Points to remember:</a:t>
            </a:r>
          </a:p>
          <a:p>
            <a:pPr lvl="1"/>
            <a:r>
              <a:rPr lang="en-US"/>
              <a:t>It’s important that academic language instruction include feedback for both oral and written expression</a:t>
            </a:r>
          </a:p>
          <a:p>
            <a:pPr lvl="1">
              <a:buFontTx/>
              <a:buNone/>
            </a:pPr>
            <a:endParaRPr lang="en-US"/>
          </a:p>
          <a:p>
            <a:pPr lvl="2">
              <a:buFontTx/>
              <a:buNone/>
            </a:pPr>
            <a:r>
              <a:rPr lang="en-US" sz="2000" b="1">
                <a:latin typeface="Arial" charset="0"/>
              </a:rPr>
              <a:t>Example: Uncorrected errors</a:t>
            </a:r>
          </a:p>
          <a:p>
            <a:pPr lvl="2"/>
            <a:r>
              <a:rPr lang="en-US"/>
              <a:t>A student who uses “first of all” as a single word (“firstofall”) will not learn that it is an expression of three words if she is never corrected</a:t>
            </a:r>
          </a:p>
          <a:p>
            <a:pPr lvl="1"/>
            <a:endParaRPr lang="en-US" b="1"/>
          </a:p>
          <a:p>
            <a:pPr lvl="1"/>
            <a:r>
              <a:rPr lang="en-US"/>
              <a:t>The objective of constructive feedback is not punishment or criticism. Instead, it allows students to learn from their   mistakes</a:t>
            </a:r>
          </a:p>
          <a:p>
            <a:endParaRPr lang="en-US"/>
          </a:p>
        </p:txBody>
      </p:sp>
      <p:pic>
        <p:nvPicPr>
          <p:cNvPr id="54276" name="Picture 4" descr="7-listas"/>
          <p:cNvPicPr>
            <a:picLocks noChangeAspect="1" noChangeArrowheads="1"/>
          </p:cNvPicPr>
          <p:nvPr/>
        </p:nvPicPr>
        <p:blipFill>
          <a:blip r:embed="rId2" cstate="print"/>
          <a:srcRect/>
          <a:stretch>
            <a:fillRect/>
          </a:stretch>
        </p:blipFill>
        <p:spPr bwMode="auto">
          <a:xfrm>
            <a:off x="1524000" y="2895600"/>
            <a:ext cx="304800" cy="3048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Using a school-wide feedback system</a:t>
            </a:r>
          </a:p>
        </p:txBody>
      </p:sp>
      <p:sp>
        <p:nvSpPr>
          <p:cNvPr id="56323" name="Rectangle 3"/>
          <p:cNvSpPr>
            <a:spLocks noGrp="1" noChangeArrowheads="1"/>
          </p:cNvSpPr>
          <p:nvPr>
            <p:ph type="body" idx="1"/>
          </p:nvPr>
        </p:nvSpPr>
        <p:spPr/>
        <p:txBody>
          <a:bodyPr/>
          <a:lstStyle/>
          <a:p>
            <a:r>
              <a:rPr lang="en-US"/>
              <a:t>It’s helpful if the whole school uses the same system of proofreading and editing</a:t>
            </a:r>
          </a:p>
          <a:p>
            <a:pPr>
              <a:buFontTx/>
              <a:buNone/>
            </a:pPr>
            <a:endParaRPr lang="en-US"/>
          </a:p>
          <a:p>
            <a:r>
              <a:rPr lang="en-US"/>
              <a:t>An editing system may include:</a:t>
            </a:r>
          </a:p>
          <a:p>
            <a:pPr lvl="1"/>
            <a:r>
              <a:rPr lang="en-US"/>
              <a:t>underlining or highlighting words</a:t>
            </a:r>
          </a:p>
          <a:p>
            <a:pPr lvl="1"/>
            <a:r>
              <a:rPr lang="en-US"/>
              <a:t>writing in the margin</a:t>
            </a:r>
          </a:p>
          <a:p>
            <a:pPr lvl="1"/>
            <a:r>
              <a:rPr lang="en-US"/>
              <a:t>using proofreading symbols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Academic language in action:</a:t>
            </a:r>
            <a:r>
              <a:rPr lang="en-US" sz="2800"/>
              <a:t> </a:t>
            </a:r>
            <a:br>
              <a:rPr lang="en-US" sz="2800"/>
            </a:br>
            <a:r>
              <a:rPr lang="en-US" sz="2000"/>
              <a:t>Two</a:t>
            </a:r>
            <a:r>
              <a:rPr lang="en-US" sz="2800"/>
              <a:t> </a:t>
            </a:r>
            <a:r>
              <a:rPr lang="en-US" sz="2000"/>
              <a:t>writing samples from a university ESL student</a:t>
            </a:r>
          </a:p>
        </p:txBody>
      </p:sp>
      <p:sp>
        <p:nvSpPr>
          <p:cNvPr id="6147" name="Rectangle 3"/>
          <p:cNvSpPr>
            <a:spLocks noGrp="1" noChangeArrowheads="1"/>
          </p:cNvSpPr>
          <p:nvPr>
            <p:ph type="body" idx="1"/>
          </p:nvPr>
        </p:nvSpPr>
        <p:spPr/>
        <p:txBody>
          <a:bodyPr/>
          <a:lstStyle/>
          <a:p>
            <a:pPr>
              <a:lnSpc>
                <a:spcPct val="90000"/>
              </a:lnSpc>
              <a:buFontTx/>
              <a:buNone/>
            </a:pPr>
            <a:r>
              <a:rPr lang="en-US" b="1"/>
              <a:t>Letter #1: Before</a:t>
            </a:r>
            <a:r>
              <a:rPr lang="en-US"/>
              <a:t> </a:t>
            </a:r>
            <a:r>
              <a:rPr lang="en-US" b="1"/>
              <a:t>Academic Language Instruction</a:t>
            </a:r>
          </a:p>
          <a:p>
            <a:pPr>
              <a:lnSpc>
                <a:spcPct val="90000"/>
              </a:lnSpc>
              <a:buFontTx/>
              <a:buNone/>
            </a:pPr>
            <a:endParaRPr lang="en-US" b="1"/>
          </a:p>
          <a:p>
            <a:pPr>
              <a:lnSpc>
                <a:spcPct val="90000"/>
              </a:lnSpc>
              <a:buFontTx/>
              <a:buNone/>
            </a:pPr>
            <a:r>
              <a:rPr lang="en-US" sz="1400"/>
              <a:t>Dear Mrs. Robbin,</a:t>
            </a:r>
          </a:p>
          <a:p>
            <a:pPr>
              <a:lnSpc>
                <a:spcPct val="90000"/>
              </a:lnSpc>
              <a:buFontTx/>
              <a:buNone/>
            </a:pPr>
            <a:endParaRPr lang="en-US" sz="1400"/>
          </a:p>
          <a:p>
            <a:pPr>
              <a:lnSpc>
                <a:spcPct val="90000"/>
              </a:lnSpc>
              <a:buFontTx/>
              <a:buNone/>
            </a:pPr>
            <a:r>
              <a:rPr lang="en-US" sz="1400"/>
              <a:t>I really not need humanity 20 writing class because since time I come to United State all my </a:t>
            </a:r>
          </a:p>
          <a:p>
            <a:pPr>
              <a:lnSpc>
                <a:spcPct val="90000"/>
              </a:lnSpc>
              <a:buFontTx/>
              <a:buNone/>
            </a:pPr>
            <a:r>
              <a:rPr lang="en-US" sz="1400"/>
              <a:t>friend speak language. Until now everyone understand me and I dont’ need study language.</a:t>
            </a:r>
          </a:p>
          <a:p>
            <a:pPr>
              <a:lnSpc>
                <a:spcPct val="90000"/>
              </a:lnSpc>
              <a:buFontTx/>
              <a:buNone/>
            </a:pPr>
            <a:r>
              <a:rPr lang="en-US" sz="1400"/>
              <a:t>I don’t know Vietnam language. I speak only English. I have no communication problem with</a:t>
            </a:r>
          </a:p>
          <a:p>
            <a:pPr>
              <a:lnSpc>
                <a:spcPct val="90000"/>
              </a:lnSpc>
              <a:buFontTx/>
              <a:buNone/>
            </a:pPr>
            <a:r>
              <a:rPr lang="en-US" sz="1400"/>
              <a:t>my friend in dorm. My English teacher in high school key person to teach me.</a:t>
            </a:r>
          </a:p>
          <a:p>
            <a:pPr>
              <a:lnSpc>
                <a:spcPct val="90000"/>
              </a:lnSpc>
              <a:buFontTx/>
              <a:buNone/>
            </a:pPr>
            <a:endParaRPr lang="en-US" sz="1400"/>
          </a:p>
          <a:p>
            <a:pPr>
              <a:lnSpc>
                <a:spcPct val="90000"/>
              </a:lnSpc>
              <a:buFontTx/>
              <a:buNone/>
            </a:pPr>
            <a:r>
              <a:rPr lang="en-US" sz="1400"/>
              <a:t>My teacher explained to me that how important the book was for the student and persuaded </a:t>
            </a:r>
          </a:p>
          <a:p>
            <a:pPr>
              <a:lnSpc>
                <a:spcPct val="90000"/>
              </a:lnSpc>
              <a:buFontTx/>
              <a:buNone/>
            </a:pPr>
            <a:r>
              <a:rPr lang="en-US" sz="1400"/>
              <a:t>me read many book. I get A in English through out high school and I never take ESL. I gree </a:t>
            </a:r>
          </a:p>
          <a:p>
            <a:pPr>
              <a:lnSpc>
                <a:spcPct val="90000"/>
              </a:lnSpc>
              <a:buFontTx/>
              <a:buNone/>
            </a:pPr>
            <a:r>
              <a:rPr lang="en-US" sz="1400"/>
              <a:t>that some student need class but you has not made a correct decision put me in English</a:t>
            </a:r>
          </a:p>
          <a:p>
            <a:pPr>
              <a:lnSpc>
                <a:spcPct val="90000"/>
              </a:lnSpc>
              <a:buFontTx/>
              <a:buNone/>
            </a:pPr>
            <a:r>
              <a:rPr lang="en-US" sz="1400"/>
              <a:t>class. Please do not makes me lose the face. I have confident in English.</a:t>
            </a:r>
            <a:endParaRPr lang="en-US" sz="1400" i="1"/>
          </a:p>
          <a:p>
            <a:pPr>
              <a:lnSpc>
                <a:spcPct val="90000"/>
              </a:lnSpc>
              <a:buFontTx/>
              <a:buNone/>
            </a:pPr>
            <a:endParaRPr lang="en-US" sz="1400"/>
          </a:p>
          <a:p>
            <a:pPr>
              <a:lnSpc>
                <a:spcPct val="90000"/>
              </a:lnSpc>
              <a:buFontTx/>
              <a:buNone/>
            </a:pPr>
            <a:endParaRPr lang="en-US" sz="1900"/>
          </a:p>
          <a:p>
            <a:pPr>
              <a:lnSpc>
                <a:spcPct val="90000"/>
              </a:lnSpc>
              <a:buFontTx/>
              <a:buNone/>
            </a:pPr>
            <a:endParaRPr lang="en-US" sz="1900" i="1"/>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Using a school-wide feedback system (cont.)</a:t>
            </a:r>
          </a:p>
        </p:txBody>
      </p:sp>
      <p:sp>
        <p:nvSpPr>
          <p:cNvPr id="57347" name="Rectangle 3"/>
          <p:cNvSpPr>
            <a:spLocks noGrp="1" noChangeArrowheads="1"/>
          </p:cNvSpPr>
          <p:nvPr>
            <p:ph type="body" idx="1"/>
          </p:nvPr>
        </p:nvSpPr>
        <p:spPr>
          <a:xfrm>
            <a:off x="914400" y="1524000"/>
            <a:ext cx="7467600" cy="4525963"/>
          </a:xfrm>
        </p:spPr>
        <p:txBody>
          <a:bodyPr/>
          <a:lstStyle/>
          <a:p>
            <a:r>
              <a:rPr lang="en-US"/>
              <a:t>Advantages of using a school-wide system include:</a:t>
            </a:r>
          </a:p>
          <a:p>
            <a:pPr lvl="1"/>
            <a:r>
              <a:rPr lang="en-US"/>
              <a:t>Students don’t have to learn new symbols as they go from one grade and teacher to the next</a:t>
            </a:r>
          </a:p>
          <a:p>
            <a:endParaRPr lang="en-US"/>
          </a:p>
          <a:p>
            <a:pPr lvl="1"/>
            <a:r>
              <a:rPr lang="en-US"/>
              <a:t>Students know exactly what kind of feedback their teachers    are going to give them</a:t>
            </a:r>
          </a:p>
          <a:p>
            <a:pPr>
              <a:buFontTx/>
              <a:buNone/>
            </a:pPr>
            <a:endParaRPr lang="en-US"/>
          </a:p>
          <a:p>
            <a:pPr lvl="1"/>
            <a:r>
              <a:rPr lang="en-US"/>
              <a:t>They know when the teacher is going to give them this feedback. They don’t consider it punitive because they expect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Curriculum and content objectives</a:t>
            </a:r>
          </a:p>
        </p:txBody>
      </p:sp>
      <p:sp>
        <p:nvSpPr>
          <p:cNvPr id="58371" name="Rectangle 3"/>
          <p:cNvSpPr>
            <a:spLocks noGrp="1" noChangeArrowheads="1"/>
          </p:cNvSpPr>
          <p:nvPr>
            <p:ph type="body" idx="1"/>
          </p:nvPr>
        </p:nvSpPr>
        <p:spPr/>
        <p:txBody>
          <a:bodyPr/>
          <a:lstStyle/>
          <a:p>
            <a:r>
              <a:rPr lang="en-US"/>
              <a:t>Points to remember:</a:t>
            </a:r>
          </a:p>
          <a:p>
            <a:pPr lvl="1"/>
            <a:r>
              <a:rPr lang="en-US"/>
              <a:t>When learning new content, ELLs also need to learn the lesson’s language objectives in order to understand the content</a:t>
            </a:r>
          </a:p>
          <a:p>
            <a:endParaRPr lang="en-US"/>
          </a:p>
          <a:p>
            <a:pPr lvl="1"/>
            <a:r>
              <a:rPr lang="en-US"/>
              <a:t>Every time a teacher chooses a new reading text to help the students acquire the content standards, students will be exposed to new language objectives in addition to new content</a:t>
            </a:r>
          </a:p>
          <a:p>
            <a:endParaRPr lang="en-US"/>
          </a:p>
          <a:p>
            <a:pPr lvl="1"/>
            <a:r>
              <a:rPr lang="en-US"/>
              <a:t>When students receive reading, writing, or oral assignments, they will need to learn different language objectives based on the kind of assignment and what it requires</a:t>
            </a:r>
          </a:p>
          <a:p>
            <a:endParaRPr lang="en-US"/>
          </a:p>
          <a:p>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Who is responsible for teaching academic  language?</a:t>
            </a:r>
          </a:p>
        </p:txBody>
      </p:sp>
      <p:sp>
        <p:nvSpPr>
          <p:cNvPr id="59395" name="Rectangle 3"/>
          <p:cNvSpPr>
            <a:spLocks noGrp="1" noChangeArrowheads="1"/>
          </p:cNvSpPr>
          <p:nvPr>
            <p:ph type="body" idx="1"/>
          </p:nvPr>
        </p:nvSpPr>
        <p:spPr/>
        <p:txBody>
          <a:bodyPr/>
          <a:lstStyle/>
          <a:p>
            <a:r>
              <a:rPr lang="en-US"/>
              <a:t>In elementary schools, the primary instructor has the responsibility for laying the foundation of academic language instruction by teaching a strong language proficiency in:</a:t>
            </a:r>
          </a:p>
          <a:p>
            <a:pPr lvl="1"/>
            <a:r>
              <a:rPr lang="en-US"/>
              <a:t>phonology</a:t>
            </a:r>
          </a:p>
          <a:p>
            <a:pPr lvl="1"/>
            <a:r>
              <a:rPr lang="en-US"/>
              <a:t>spelling</a:t>
            </a:r>
          </a:p>
          <a:p>
            <a:pPr lvl="1"/>
            <a:r>
              <a:rPr lang="en-US"/>
              <a:t>grammar</a:t>
            </a:r>
          </a:p>
          <a:p>
            <a:pPr lvl="1"/>
            <a:r>
              <a:rPr lang="en-US"/>
              <a:t>vocabulary</a:t>
            </a:r>
          </a:p>
          <a:p>
            <a:pPr lvl="1">
              <a:buFontTx/>
              <a:buNone/>
            </a:pPr>
            <a:endParaRPr lang="en-US"/>
          </a:p>
          <a:p>
            <a:r>
              <a:rPr lang="en-US"/>
              <a:t>Teachers in elementary schools can also work closely with ESL instructors and reading specialists in order to support language instruction</a:t>
            </a:r>
          </a:p>
          <a:p>
            <a:pPr lvl="1"/>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What is the role of the content teachers at a high school level?</a:t>
            </a:r>
          </a:p>
        </p:txBody>
      </p:sp>
      <p:sp>
        <p:nvSpPr>
          <p:cNvPr id="61443" name="Rectangle 3"/>
          <p:cNvSpPr>
            <a:spLocks noGrp="1" noChangeArrowheads="1"/>
          </p:cNvSpPr>
          <p:nvPr>
            <p:ph type="body" idx="1"/>
          </p:nvPr>
        </p:nvSpPr>
        <p:spPr>
          <a:xfrm>
            <a:off x="914400" y="1600200"/>
            <a:ext cx="7175500" cy="4525963"/>
          </a:xfrm>
        </p:spPr>
        <p:txBody>
          <a:bodyPr/>
          <a:lstStyle/>
          <a:p>
            <a:r>
              <a:rPr lang="en-US"/>
              <a:t>The content teacher’s responsibilities </a:t>
            </a:r>
            <a:r>
              <a:rPr lang="en-US" b="1" u="sng"/>
              <a:t>do not</a:t>
            </a:r>
            <a:r>
              <a:rPr lang="en-US"/>
              <a:t> include:</a:t>
            </a:r>
          </a:p>
          <a:p>
            <a:pPr lvl="1"/>
            <a:r>
              <a:rPr lang="en-US"/>
              <a:t>becoming a reading specialist</a:t>
            </a:r>
          </a:p>
          <a:p>
            <a:pPr lvl="1"/>
            <a:r>
              <a:rPr lang="en-US"/>
              <a:t>becoming an ESL teacher</a:t>
            </a:r>
          </a:p>
          <a:p>
            <a:endParaRPr lang="en-US"/>
          </a:p>
          <a:p>
            <a:r>
              <a:rPr lang="en-US"/>
              <a:t>The ELL instructor is going to be responsible for teaching academic language and English language development and proficiency</a:t>
            </a:r>
          </a:p>
          <a:p>
            <a:pPr lvl="1"/>
            <a:endParaRPr lang="en-US"/>
          </a:p>
          <a:p>
            <a:pPr>
              <a:buFontTx/>
              <a:buNone/>
            </a:pPr>
            <a:r>
              <a:rPr lang="en-US" sz="1400" i="1"/>
              <a:t>		</a:t>
            </a:r>
          </a:p>
          <a:p>
            <a:pPr>
              <a:buFontTx/>
              <a:buNone/>
            </a:pPr>
            <a:endParaRPr lang="en-US" sz="1400" i="1"/>
          </a:p>
          <a:p>
            <a:pPr>
              <a:buFontTx/>
              <a:buNone/>
            </a:pPr>
            <a:r>
              <a:rPr lang="en-US" sz="1400" i="1"/>
              <a:t>		Note: Read more about </a:t>
            </a:r>
            <a:r>
              <a:rPr lang="en-US" sz="1400" i="1">
                <a:hlinkClick r:id="rId2"/>
              </a:rPr>
              <a:t>teaching content areas to ELLs </a:t>
            </a:r>
            <a:r>
              <a:rPr lang="en-US" sz="1400" i="1"/>
              <a:t>at Colorín</a:t>
            </a:r>
            <a:r>
              <a:rPr lang="en-US" sz="1400"/>
              <a:t> </a:t>
            </a:r>
            <a:r>
              <a:rPr lang="en-US" sz="1400" i="1"/>
              <a:t>Colorado.</a:t>
            </a:r>
            <a:endParaRPr lang="en-US" sz="1400"/>
          </a:p>
          <a:p>
            <a:pPr lvl="1"/>
            <a:endParaRPr lang="en-US" sz="14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What is the role of the content teachers?</a:t>
            </a:r>
          </a:p>
        </p:txBody>
      </p:sp>
      <p:sp>
        <p:nvSpPr>
          <p:cNvPr id="60419" name="Rectangle 3"/>
          <p:cNvSpPr>
            <a:spLocks noGrp="1" noChangeArrowheads="1"/>
          </p:cNvSpPr>
          <p:nvPr>
            <p:ph type="body" idx="1"/>
          </p:nvPr>
        </p:nvSpPr>
        <p:spPr/>
        <p:txBody>
          <a:bodyPr/>
          <a:lstStyle/>
          <a:p>
            <a:r>
              <a:rPr lang="en-US"/>
              <a:t>The content teacher’s responsibilities </a:t>
            </a:r>
            <a:r>
              <a:rPr lang="en-US" b="1" u="sng"/>
              <a:t>do</a:t>
            </a:r>
            <a:r>
              <a:rPr lang="en-US"/>
              <a:t> include:</a:t>
            </a:r>
          </a:p>
          <a:p>
            <a:pPr lvl="1"/>
            <a:r>
              <a:rPr lang="en-US"/>
              <a:t>teaching reading comprehension by using graphic organizers and teaching note-taking skills</a:t>
            </a:r>
          </a:p>
          <a:p>
            <a:pPr lvl="1"/>
            <a:r>
              <a:rPr lang="en-US"/>
              <a:t>scaffolding discussions in content-area classes by teaching related vocabulary, using academic words, and using the text</a:t>
            </a:r>
          </a:p>
          <a:p>
            <a:pPr lvl="1"/>
            <a:r>
              <a:rPr lang="en-US"/>
              <a:t>teaching any kind of writing associated with the content area</a:t>
            </a:r>
          </a:p>
          <a:p>
            <a:pPr lvl="1"/>
            <a:endParaRPr lang="en-US" b="1"/>
          </a:p>
          <a:p>
            <a:pPr lvl="1">
              <a:buFontTx/>
              <a:buNone/>
            </a:pPr>
            <a:r>
              <a:rPr lang="en-US" sz="2000" b="1">
                <a:latin typeface="Arial" charset="0"/>
              </a:rPr>
              <a:t>Example:</a:t>
            </a:r>
            <a:r>
              <a:rPr lang="en-US" sz="2000">
                <a:latin typeface="Arial" charset="0"/>
              </a:rPr>
              <a:t> </a:t>
            </a:r>
            <a:r>
              <a:rPr lang="en-US" sz="2000" b="1">
                <a:latin typeface="Arial" charset="0"/>
              </a:rPr>
              <a:t>Teaching language in content classes</a:t>
            </a:r>
          </a:p>
          <a:p>
            <a:pPr>
              <a:buFontTx/>
              <a:buNone/>
            </a:pPr>
            <a:r>
              <a:rPr lang="en-US"/>
              <a:t>		</a:t>
            </a:r>
            <a:r>
              <a:rPr lang="en-US" sz="1800">
                <a:latin typeface="Palatino" pitchFamily="18" charset="0"/>
              </a:rPr>
              <a:t>A chemistry teacher might teach students the language used in 	a lab report or to describe a chemistry experiment</a:t>
            </a:r>
            <a:endParaRPr lang="en-US" sz="1800" b="1">
              <a:latin typeface="Palatino" pitchFamily="18" charset="0"/>
            </a:endParaRPr>
          </a:p>
          <a:p>
            <a:pPr lvl="1">
              <a:buFontTx/>
              <a:buNone/>
            </a:pPr>
            <a:endParaRPr lang="en-US"/>
          </a:p>
          <a:p>
            <a:pPr lvl="1"/>
            <a:endParaRPr lang="en-US"/>
          </a:p>
        </p:txBody>
      </p:sp>
      <p:pic>
        <p:nvPicPr>
          <p:cNvPr id="60420" name="Picture 4" descr="7-listas"/>
          <p:cNvPicPr>
            <a:picLocks noChangeAspect="1" noChangeArrowheads="1"/>
          </p:cNvPicPr>
          <p:nvPr/>
        </p:nvPicPr>
        <p:blipFill>
          <a:blip r:embed="rId2" cstate="print"/>
          <a:srcRect/>
          <a:stretch>
            <a:fillRect/>
          </a:stretch>
        </p:blipFill>
        <p:spPr bwMode="auto">
          <a:xfrm>
            <a:off x="1066800" y="3886200"/>
            <a:ext cx="304800" cy="304800"/>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Vocabulary in content instruction</a:t>
            </a:r>
          </a:p>
        </p:txBody>
      </p:sp>
      <p:sp>
        <p:nvSpPr>
          <p:cNvPr id="63491" name="Rectangle 3"/>
          <p:cNvSpPr>
            <a:spLocks noGrp="1" noChangeArrowheads="1"/>
          </p:cNvSpPr>
          <p:nvPr>
            <p:ph type="body" idx="1"/>
          </p:nvPr>
        </p:nvSpPr>
        <p:spPr>
          <a:xfrm>
            <a:off x="914400" y="1676400"/>
            <a:ext cx="7315200" cy="4525963"/>
          </a:xfrm>
        </p:spPr>
        <p:txBody>
          <a:bodyPr/>
          <a:lstStyle/>
          <a:p>
            <a:r>
              <a:rPr lang="en-US"/>
              <a:t>Points to remember:</a:t>
            </a:r>
          </a:p>
          <a:p>
            <a:endParaRPr lang="en-US"/>
          </a:p>
          <a:p>
            <a:pPr lvl="1"/>
            <a:r>
              <a:rPr lang="en-US"/>
              <a:t>The best place to teach specific content vocabulary at the high school level is in the content class, rather than the ESL class</a:t>
            </a:r>
          </a:p>
          <a:p>
            <a:endParaRPr lang="en-US"/>
          </a:p>
          <a:p>
            <a:pPr lvl="1"/>
            <a:r>
              <a:rPr lang="en-US"/>
              <a:t>Content vocabulary can be reinforced in the ESL class, but teaching a vocabulary word within its context will be more effective</a:t>
            </a:r>
          </a:p>
          <a:p>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t>Vocabulary in content instruction </a:t>
            </a:r>
            <a:r>
              <a:rPr lang="en-US" sz="1800"/>
              <a:t>(cont.)</a:t>
            </a:r>
            <a:endParaRPr lang="en-US"/>
          </a:p>
        </p:txBody>
      </p:sp>
      <p:sp>
        <p:nvSpPr>
          <p:cNvPr id="64515" name="Rectangle 3"/>
          <p:cNvSpPr>
            <a:spLocks noGrp="1" noChangeArrowheads="1"/>
          </p:cNvSpPr>
          <p:nvPr>
            <p:ph type="body" idx="1"/>
          </p:nvPr>
        </p:nvSpPr>
        <p:spPr>
          <a:xfrm>
            <a:off x="914400" y="1676400"/>
            <a:ext cx="7315200" cy="4525963"/>
          </a:xfrm>
        </p:spPr>
        <p:txBody>
          <a:bodyPr/>
          <a:lstStyle/>
          <a:p>
            <a:r>
              <a:rPr lang="en-US" b="1"/>
              <a:t>Example: </a:t>
            </a:r>
            <a:r>
              <a:rPr lang="en-US"/>
              <a:t>“photosynthesis”</a:t>
            </a:r>
          </a:p>
          <a:p>
            <a:endParaRPr lang="en-US"/>
          </a:p>
          <a:p>
            <a:pPr lvl="1"/>
            <a:r>
              <a:rPr lang="en-US"/>
              <a:t>Instruction of this content word will be more effective in a     biology context than in an ESL class</a:t>
            </a:r>
          </a:p>
          <a:p>
            <a:pPr lvl="1"/>
            <a:endParaRPr lang="en-US"/>
          </a:p>
          <a:p>
            <a:pPr lvl="1"/>
            <a:r>
              <a:rPr lang="en-US"/>
              <a:t>Students will be able to develop a more thorough understanding of target vocabulary in a content classroom</a:t>
            </a:r>
            <a:endParaRPr lang="en-US" b="1"/>
          </a:p>
        </p:txBody>
      </p:sp>
      <p:pic>
        <p:nvPicPr>
          <p:cNvPr id="64516" name="Picture 4" descr="7-listas"/>
          <p:cNvPicPr>
            <a:picLocks noChangeAspect="1" noChangeArrowheads="1"/>
          </p:cNvPicPr>
          <p:nvPr/>
        </p:nvPicPr>
        <p:blipFill>
          <a:blip r:embed="rId2" cstate="print"/>
          <a:srcRect/>
          <a:stretch>
            <a:fillRect/>
          </a:stretch>
        </p:blipFill>
        <p:spPr bwMode="auto">
          <a:xfrm>
            <a:off x="914400" y="1752600"/>
            <a:ext cx="304800" cy="304800"/>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t>Academic language and newcomers</a:t>
            </a:r>
          </a:p>
        </p:txBody>
      </p:sp>
      <p:sp>
        <p:nvSpPr>
          <p:cNvPr id="66563" name="Rectangle 3"/>
          <p:cNvSpPr>
            <a:spLocks noGrp="1" noChangeArrowheads="1"/>
          </p:cNvSpPr>
          <p:nvPr>
            <p:ph type="body" idx="1"/>
          </p:nvPr>
        </p:nvSpPr>
        <p:spPr/>
        <p:txBody>
          <a:bodyPr/>
          <a:lstStyle/>
          <a:p>
            <a:r>
              <a:rPr lang="en-US"/>
              <a:t>Students who arrive late in our system need more instruction than we have previously estimated</a:t>
            </a:r>
          </a:p>
          <a:p>
            <a:endParaRPr lang="en-US"/>
          </a:p>
          <a:p>
            <a:r>
              <a:rPr lang="en-US"/>
              <a:t>Newcomers need a lot of extra instruction. Some scheduling options include:</a:t>
            </a:r>
          </a:p>
          <a:p>
            <a:pPr lvl="1"/>
            <a:r>
              <a:rPr lang="en-US"/>
              <a:t>intensive 3- or 4-hour language blocks</a:t>
            </a:r>
          </a:p>
          <a:p>
            <a:pPr lvl="1"/>
            <a:r>
              <a:rPr lang="en-US"/>
              <a:t>summer school</a:t>
            </a:r>
          </a:p>
          <a:p>
            <a:pPr lvl="1"/>
            <a:r>
              <a:rPr lang="en-US"/>
              <a:t>tutoring before and after school</a:t>
            </a:r>
          </a:p>
          <a:p>
            <a:pPr lvl="1"/>
            <a:r>
              <a:rPr lang="en-US"/>
              <a:t>attending school for an extra year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t>Long-term ELLs and academic language</a:t>
            </a:r>
          </a:p>
        </p:txBody>
      </p:sp>
      <p:sp>
        <p:nvSpPr>
          <p:cNvPr id="67587" name="Rectangle 3"/>
          <p:cNvSpPr>
            <a:spLocks noGrp="1" noChangeArrowheads="1"/>
          </p:cNvSpPr>
          <p:nvPr>
            <p:ph type="body" idx="1"/>
          </p:nvPr>
        </p:nvSpPr>
        <p:spPr>
          <a:xfrm>
            <a:off x="914400" y="1600200"/>
            <a:ext cx="7100888" cy="4525963"/>
          </a:xfrm>
        </p:spPr>
        <p:txBody>
          <a:bodyPr/>
          <a:lstStyle/>
          <a:p>
            <a:r>
              <a:rPr lang="en-US"/>
              <a:t>Points to remember:</a:t>
            </a:r>
          </a:p>
          <a:p>
            <a:pPr lvl="1"/>
            <a:r>
              <a:rPr lang="en-US"/>
              <a:t>Long-term ELLs, or students who have been in the United States for a longer period of time, are the largest-growing student population that we have in the U.S.</a:t>
            </a:r>
          </a:p>
          <a:p>
            <a:endParaRPr lang="en-US"/>
          </a:p>
          <a:p>
            <a:pPr lvl="1"/>
            <a:r>
              <a:rPr lang="en-US"/>
              <a:t>Students need intensive instruction, as well as opportunities to practice with ongoing feedback, so that their language skills improve</a:t>
            </a:r>
          </a:p>
          <a:p>
            <a:endParaRPr lang="en-US"/>
          </a:p>
          <a:p>
            <a:pPr lvl="1"/>
            <a:r>
              <a:rPr lang="en-US"/>
              <a:t>These students will acquire the language of their peers and may have very proficient social language, but they need academic language so that they can succeed academically and fulfill their potential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a:t>Long-term ELLs and academic language </a:t>
            </a:r>
            <a:r>
              <a:rPr lang="en-US" sz="1800"/>
              <a:t>(cont.)</a:t>
            </a:r>
            <a:endParaRPr lang="en-US"/>
          </a:p>
        </p:txBody>
      </p:sp>
      <p:sp>
        <p:nvSpPr>
          <p:cNvPr id="68611" name="Rectangle 3"/>
          <p:cNvSpPr>
            <a:spLocks noGrp="1" noChangeArrowheads="1"/>
          </p:cNvSpPr>
          <p:nvPr>
            <p:ph type="body" idx="1"/>
          </p:nvPr>
        </p:nvSpPr>
        <p:spPr/>
        <p:txBody>
          <a:bodyPr/>
          <a:lstStyle/>
          <a:p>
            <a:r>
              <a:rPr lang="en-US"/>
              <a:t>ELL teachers can help long-term ELLs develop their language skills by using:</a:t>
            </a:r>
          </a:p>
          <a:p>
            <a:pPr lvl="1"/>
            <a:r>
              <a:rPr lang="en-US"/>
              <a:t>dictation exercises</a:t>
            </a:r>
          </a:p>
          <a:p>
            <a:pPr lvl="1"/>
            <a:r>
              <a:rPr lang="en-US"/>
              <a:t>oral sentence completion activities</a:t>
            </a:r>
          </a:p>
          <a:p>
            <a:pPr lvl="1"/>
            <a:r>
              <a:rPr lang="en-US"/>
              <a:t>written cloze passages</a:t>
            </a:r>
          </a:p>
          <a:p>
            <a:pPr lvl="1"/>
            <a:r>
              <a:rPr lang="en-US"/>
              <a:t>summarization and retelling of passages</a:t>
            </a:r>
          </a:p>
          <a:p>
            <a:pPr lvl="1"/>
            <a:r>
              <a:rPr lang="en-US"/>
              <a:t>frequent writing practice with intensive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Academic language in action </a:t>
            </a:r>
            <a:r>
              <a:rPr lang="en-US" sz="1800"/>
              <a:t>(cont.): </a:t>
            </a:r>
            <a:endParaRPr lang="en-US" sz="2000"/>
          </a:p>
        </p:txBody>
      </p:sp>
      <p:sp>
        <p:nvSpPr>
          <p:cNvPr id="13315" name="Rectangle 3"/>
          <p:cNvSpPr>
            <a:spLocks noGrp="1" noChangeArrowheads="1"/>
          </p:cNvSpPr>
          <p:nvPr>
            <p:ph type="body" idx="1"/>
          </p:nvPr>
        </p:nvSpPr>
        <p:spPr>
          <a:xfrm>
            <a:off x="914400" y="1600200"/>
            <a:ext cx="7391400" cy="4525963"/>
          </a:xfrm>
        </p:spPr>
        <p:txBody>
          <a:bodyPr/>
          <a:lstStyle/>
          <a:p>
            <a:pPr>
              <a:buFontTx/>
              <a:buNone/>
            </a:pPr>
            <a:r>
              <a:rPr lang="en-US" b="1"/>
              <a:t>Letter #2: After</a:t>
            </a:r>
            <a:r>
              <a:rPr lang="en-US"/>
              <a:t> </a:t>
            </a:r>
            <a:r>
              <a:rPr lang="en-US" b="1"/>
              <a:t>Academic Language Instruction</a:t>
            </a:r>
          </a:p>
          <a:p>
            <a:pPr>
              <a:buFontTx/>
              <a:buNone/>
            </a:pPr>
            <a:endParaRPr lang="en-US"/>
          </a:p>
          <a:p>
            <a:pPr>
              <a:buFontTx/>
              <a:buNone/>
            </a:pPr>
            <a:r>
              <a:rPr lang="en-US" sz="1400"/>
              <a:t>Hi Robin, I am apologize for having to send you this information at the last minute. I still</a:t>
            </a:r>
          </a:p>
          <a:p>
            <a:pPr>
              <a:buFontTx/>
              <a:buNone/>
            </a:pPr>
            <a:r>
              <a:rPr lang="en-US" sz="1400"/>
              <a:t>need a letter. This letter should discuss my qualifications, skills and accomplishments. It</a:t>
            </a:r>
          </a:p>
          <a:p>
            <a:pPr>
              <a:buFontTx/>
              <a:buNone/>
            </a:pPr>
            <a:r>
              <a:rPr lang="en-US" sz="1400"/>
              <a:t>should be written on letterhead and addressed “To Whom It May Concern” and submitted</a:t>
            </a:r>
          </a:p>
          <a:p>
            <a:pPr>
              <a:buFontTx/>
              <a:buNone/>
            </a:pPr>
            <a:r>
              <a:rPr lang="en-US" sz="1400"/>
              <a:t>with a Recommendation Form (which I will give to you tomorrow).</a:t>
            </a:r>
          </a:p>
          <a:p>
            <a:pPr>
              <a:buFontTx/>
              <a:buNone/>
            </a:pPr>
            <a:endParaRPr lang="en-US" sz="1400"/>
          </a:p>
          <a:p>
            <a:pPr>
              <a:buFontTx/>
              <a:buNone/>
            </a:pPr>
            <a:r>
              <a:rPr lang="en-US" sz="1400"/>
              <a:t>Please write a letter that addresses my academic achievement, seriousness of purpose, </a:t>
            </a:r>
          </a:p>
          <a:p>
            <a:pPr>
              <a:buFontTx/>
              <a:buNone/>
            </a:pPr>
            <a:r>
              <a:rPr lang="en-US" sz="1400"/>
              <a:t>personal maturity, and whether or not I possess the skills necessary to adapt to a new </a:t>
            </a:r>
          </a:p>
          <a:p>
            <a:pPr>
              <a:buFontTx/>
              <a:buNone/>
            </a:pPr>
            <a:r>
              <a:rPr lang="en-US" sz="1400"/>
              <a:t>environment. Also, please address my ability to think analytically, my aptitude, my overall </a:t>
            </a:r>
          </a:p>
          <a:p>
            <a:pPr>
              <a:buFontTx/>
              <a:buNone/>
            </a:pPr>
            <a:r>
              <a:rPr lang="en-US" sz="1400"/>
              <a:t>maturity and my independence. Thank you so much Robin for doing this for me. I truly </a:t>
            </a:r>
          </a:p>
          <a:p>
            <a:pPr>
              <a:buFontTx/>
              <a:buNone/>
            </a:pPr>
            <a:r>
              <a:rPr lang="en-US" sz="1400"/>
              <a:t>appreciate it. Let me know if you have any last minute questions.</a:t>
            </a:r>
          </a:p>
          <a:p>
            <a:pPr>
              <a:buFontTx/>
              <a:buNone/>
            </a:pPr>
            <a:endParaRPr lang="en-US" sz="140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t>Independent use of academic language</a:t>
            </a:r>
          </a:p>
        </p:txBody>
      </p:sp>
      <p:sp>
        <p:nvSpPr>
          <p:cNvPr id="91139" name="Rectangle 3"/>
          <p:cNvSpPr>
            <a:spLocks noGrp="1" noChangeArrowheads="1"/>
          </p:cNvSpPr>
          <p:nvPr>
            <p:ph type="body" idx="1"/>
          </p:nvPr>
        </p:nvSpPr>
        <p:spPr>
          <a:xfrm>
            <a:off x="914400" y="1524000"/>
            <a:ext cx="7315200" cy="4525963"/>
          </a:xfrm>
        </p:spPr>
        <p:txBody>
          <a:bodyPr/>
          <a:lstStyle/>
          <a:p>
            <a:r>
              <a:rPr lang="en-US"/>
              <a:t>Points to remember:</a:t>
            </a:r>
          </a:p>
          <a:p>
            <a:pPr lvl="1"/>
            <a:r>
              <a:rPr lang="en-US"/>
              <a:t>As students get older, teacher support needs to pull back so that students learn how to use academic language independently</a:t>
            </a:r>
          </a:p>
          <a:p>
            <a:endParaRPr lang="en-US"/>
          </a:p>
          <a:p>
            <a:pPr lvl="1"/>
            <a:r>
              <a:rPr lang="en-US"/>
              <a:t>Teachers need to plan explicitly to familiarize students with a lot of effective learning strategies that they will be able to use on their own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a:t>Resources: Learner dictionaries</a:t>
            </a:r>
          </a:p>
        </p:txBody>
      </p:sp>
      <p:sp>
        <p:nvSpPr>
          <p:cNvPr id="69635" name="Rectangle 3"/>
          <p:cNvSpPr>
            <a:spLocks noGrp="1" noChangeArrowheads="1"/>
          </p:cNvSpPr>
          <p:nvPr>
            <p:ph type="body" idx="1"/>
          </p:nvPr>
        </p:nvSpPr>
        <p:spPr/>
        <p:txBody>
          <a:bodyPr/>
          <a:lstStyle/>
          <a:p>
            <a:r>
              <a:rPr lang="en-US"/>
              <a:t>One way to help ELLs in 4</a:t>
            </a:r>
            <a:r>
              <a:rPr lang="en-US" baseline="30000"/>
              <a:t>th</a:t>
            </a:r>
            <a:r>
              <a:rPr lang="en-US"/>
              <a:t> grade and above use academic language independently is through learner dictionaries, offered by many publishers</a:t>
            </a:r>
          </a:p>
          <a:p>
            <a:endParaRPr lang="en-US"/>
          </a:p>
          <a:p>
            <a:r>
              <a:rPr lang="en-US"/>
              <a:t>Learner dictionaries offer:</a:t>
            </a:r>
          </a:p>
          <a:p>
            <a:pPr lvl="1"/>
            <a:r>
              <a:rPr lang="en-US"/>
              <a:t>a definition</a:t>
            </a:r>
          </a:p>
          <a:p>
            <a:pPr lvl="1"/>
            <a:r>
              <a:rPr lang="en-US"/>
              <a:t>grammatical information</a:t>
            </a:r>
          </a:p>
          <a:p>
            <a:pPr lvl="1"/>
            <a:r>
              <a:rPr lang="en-US"/>
              <a:t>the word used in a sentence</a:t>
            </a:r>
          </a:p>
          <a:p>
            <a:pPr lvl="1"/>
            <a:r>
              <a:rPr lang="en-US"/>
              <a:t>variations of the word</a:t>
            </a:r>
          </a:p>
          <a:p>
            <a:pPr lvl="1"/>
            <a:r>
              <a:rPr lang="en-US"/>
              <a:t>expressions using the word (such as “discriminate against”)</a:t>
            </a:r>
          </a:p>
          <a:p>
            <a:pPr lvl="1"/>
            <a:r>
              <a:rPr lang="en-US"/>
              <a:t>common errors in usage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t>Independent use of academic language</a:t>
            </a:r>
          </a:p>
        </p:txBody>
      </p:sp>
      <p:sp>
        <p:nvSpPr>
          <p:cNvPr id="70659" name="Rectangle 3"/>
          <p:cNvSpPr>
            <a:spLocks noGrp="1" noChangeArrowheads="1"/>
          </p:cNvSpPr>
          <p:nvPr>
            <p:ph type="body" idx="1"/>
          </p:nvPr>
        </p:nvSpPr>
        <p:spPr/>
        <p:txBody>
          <a:bodyPr/>
          <a:lstStyle/>
          <a:p>
            <a:r>
              <a:rPr lang="en-US"/>
              <a:t>Students need to learn skills that will allow them to:</a:t>
            </a:r>
          </a:p>
          <a:p>
            <a:pPr lvl="1"/>
            <a:r>
              <a:rPr lang="en-US"/>
              <a:t>self-edit</a:t>
            </a:r>
          </a:p>
          <a:p>
            <a:pPr lvl="1"/>
            <a:r>
              <a:rPr lang="en-US"/>
              <a:t>continue independent language development in the mainstream classroom</a:t>
            </a:r>
          </a:p>
          <a:p>
            <a:pPr lvl="1"/>
            <a:r>
              <a:rPr lang="en-US"/>
              <a:t>recognize strengths and weaknesses, such as subject/verb agreement or word forms and related parts of speech</a:t>
            </a:r>
          </a:p>
          <a:p>
            <a:pPr lvl="1"/>
            <a:endParaRPr lang="en-US"/>
          </a:p>
          <a:p>
            <a:pPr lvl="1">
              <a:buFontTx/>
              <a:buNone/>
            </a:pP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t>Administrators and academic language</a:t>
            </a:r>
          </a:p>
        </p:txBody>
      </p:sp>
      <p:sp>
        <p:nvSpPr>
          <p:cNvPr id="71683" name="Rectangle 3"/>
          <p:cNvSpPr>
            <a:spLocks noGrp="1" noChangeArrowheads="1"/>
          </p:cNvSpPr>
          <p:nvPr>
            <p:ph type="body" idx="1"/>
          </p:nvPr>
        </p:nvSpPr>
        <p:spPr/>
        <p:txBody>
          <a:bodyPr/>
          <a:lstStyle/>
          <a:p>
            <a:r>
              <a:rPr lang="en-US"/>
              <a:t>Administrators can support academic language instruction by:</a:t>
            </a:r>
          </a:p>
          <a:p>
            <a:pPr lvl="1"/>
            <a:r>
              <a:rPr lang="en-US"/>
              <a:t>investigating the very best curricular programs for teaching academic language</a:t>
            </a:r>
          </a:p>
          <a:p>
            <a:pPr lvl="1"/>
            <a:r>
              <a:rPr lang="en-US"/>
              <a:t>implementing a coherent program for English language development (ELD)</a:t>
            </a:r>
          </a:p>
          <a:p>
            <a:pPr lvl="1"/>
            <a:r>
              <a:rPr lang="en-US"/>
              <a:t>observing academic language instruction</a:t>
            </a:r>
          </a:p>
          <a:p>
            <a:pPr lvl="1"/>
            <a:r>
              <a:rPr lang="en-US"/>
              <a:t>ensuring that teachers are prepared to teach academic language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t>Administrators and professional development</a:t>
            </a:r>
          </a:p>
        </p:txBody>
      </p:sp>
      <p:sp>
        <p:nvSpPr>
          <p:cNvPr id="92163" name="Rectangle 3"/>
          <p:cNvSpPr>
            <a:spLocks noGrp="1" noChangeArrowheads="1"/>
          </p:cNvSpPr>
          <p:nvPr>
            <p:ph type="body" idx="1"/>
          </p:nvPr>
        </p:nvSpPr>
        <p:spPr/>
        <p:txBody>
          <a:bodyPr/>
          <a:lstStyle/>
          <a:p>
            <a:r>
              <a:rPr lang="en-US"/>
              <a:t>Administrators can also support academic language instruction by:</a:t>
            </a:r>
          </a:p>
          <a:p>
            <a:pPr lvl="1"/>
            <a:r>
              <a:rPr lang="en-US"/>
              <a:t>giving teachers the opportunity to access high-quality   professional development</a:t>
            </a:r>
          </a:p>
          <a:p>
            <a:pPr lvl="1"/>
            <a:r>
              <a:rPr lang="en-US"/>
              <a:t>ensuring that teachers know how to scaffold content so that they can identify and teach the language objectives necessary for students to access the content</a:t>
            </a:r>
          </a:p>
          <a:p>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t>Teacher collaboration</a:t>
            </a:r>
          </a:p>
        </p:txBody>
      </p:sp>
      <p:sp>
        <p:nvSpPr>
          <p:cNvPr id="72707" name="Rectangle 3"/>
          <p:cNvSpPr>
            <a:spLocks noGrp="1" noChangeArrowheads="1"/>
          </p:cNvSpPr>
          <p:nvPr>
            <p:ph type="body" idx="1"/>
          </p:nvPr>
        </p:nvSpPr>
        <p:spPr/>
        <p:txBody>
          <a:bodyPr/>
          <a:lstStyle/>
          <a:p>
            <a:r>
              <a:rPr lang="en-US"/>
              <a:t>Teachers can collaborate on academic language instruction by:</a:t>
            </a:r>
          </a:p>
          <a:p>
            <a:pPr lvl="1"/>
            <a:r>
              <a:rPr lang="en-US"/>
              <a:t> setting aside lesson planning time in which they come together to talk about the curriculum for English language development</a:t>
            </a:r>
          </a:p>
          <a:p>
            <a:endParaRPr lang="en-US"/>
          </a:p>
          <a:p>
            <a:r>
              <a:rPr lang="en-US"/>
              <a:t>Collaboration should be happening with:</a:t>
            </a:r>
          </a:p>
          <a:p>
            <a:pPr lvl="1"/>
            <a:r>
              <a:rPr lang="en-US"/>
              <a:t>ESL and ELD coaches</a:t>
            </a:r>
          </a:p>
          <a:p>
            <a:pPr lvl="1"/>
            <a:r>
              <a:rPr lang="en-US"/>
              <a:t>reaching specialists and coaches</a:t>
            </a:r>
          </a:p>
          <a:p>
            <a:pPr lvl="1"/>
            <a:r>
              <a:rPr lang="en-US"/>
              <a:t>administrators</a:t>
            </a:r>
          </a:p>
          <a:p>
            <a:pPr lvl="1"/>
            <a:r>
              <a:rPr lang="en-US"/>
              <a:t>any other specialists in the schools</a:t>
            </a:r>
          </a:p>
          <a:p>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Online resources</a:t>
            </a:r>
          </a:p>
        </p:txBody>
      </p:sp>
      <p:sp>
        <p:nvSpPr>
          <p:cNvPr id="73731" name="Rectangle 3"/>
          <p:cNvSpPr>
            <a:spLocks noGrp="1" noChangeArrowheads="1"/>
          </p:cNvSpPr>
          <p:nvPr>
            <p:ph type="body" idx="1"/>
          </p:nvPr>
        </p:nvSpPr>
        <p:spPr/>
        <p:txBody>
          <a:bodyPr/>
          <a:lstStyle/>
          <a:p>
            <a:r>
              <a:rPr lang="en-US"/>
              <a:t>Colorín Colorado: </a:t>
            </a:r>
          </a:p>
          <a:p>
            <a:pPr lvl="1"/>
            <a:r>
              <a:rPr lang="en-US">
                <a:hlinkClick r:id="rId2"/>
              </a:rPr>
              <a:t>Writing a Winning Essay</a:t>
            </a:r>
            <a:endParaRPr lang="en-US"/>
          </a:p>
          <a:p>
            <a:pPr lvl="1"/>
            <a:r>
              <a:rPr lang="en-US">
                <a:hlinkClick r:id="rId3"/>
              </a:rPr>
              <a:t>Teaching ELLs to Read</a:t>
            </a:r>
            <a:endParaRPr lang="en-US"/>
          </a:p>
          <a:p>
            <a:endParaRPr lang="en-US"/>
          </a:p>
          <a:p>
            <a:r>
              <a:rPr lang="en-US"/>
              <a:t>AdLit.org (Adolescent Literacy): </a:t>
            </a:r>
          </a:p>
          <a:p>
            <a:pPr lvl="1"/>
            <a:r>
              <a:rPr lang="en-US">
                <a:hlinkClick r:id="rId4"/>
              </a:rPr>
              <a:t>ELL Resources</a:t>
            </a:r>
            <a:endParaRPr lang="en-US"/>
          </a:p>
          <a:p>
            <a:endParaRPr lang="en-US"/>
          </a:p>
          <a:p>
            <a:r>
              <a:rPr lang="en-US"/>
              <a:t>University of California: </a:t>
            </a:r>
          </a:p>
          <a:p>
            <a:pPr lvl="1"/>
            <a:r>
              <a:rPr lang="en-US">
                <a:hlinkClick r:id="rId5"/>
              </a:rPr>
              <a:t>Linguistic Minority Research Institute</a:t>
            </a:r>
            <a:endParaRPr lang="en-US"/>
          </a:p>
          <a:p>
            <a:endParaRPr lang="en-US"/>
          </a:p>
          <a:p>
            <a:endParaRPr lang="en-US"/>
          </a:p>
          <a:p>
            <a:endParaRPr lang="en-US"/>
          </a:p>
          <a:p>
            <a:endParaRPr lang="en-US"/>
          </a:p>
          <a:p>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t>Online resources </a:t>
            </a:r>
            <a:r>
              <a:rPr lang="en-US" sz="1800"/>
              <a:t>(cont.)</a:t>
            </a:r>
          </a:p>
        </p:txBody>
      </p:sp>
      <p:sp>
        <p:nvSpPr>
          <p:cNvPr id="74755" name="Rectangle 3"/>
          <p:cNvSpPr>
            <a:spLocks noGrp="1" noChangeArrowheads="1"/>
          </p:cNvSpPr>
          <p:nvPr>
            <p:ph type="body" idx="1"/>
          </p:nvPr>
        </p:nvSpPr>
        <p:spPr/>
        <p:txBody>
          <a:bodyPr/>
          <a:lstStyle/>
          <a:p>
            <a:r>
              <a:rPr lang="en-US"/>
              <a:t>University of California: </a:t>
            </a:r>
          </a:p>
          <a:p>
            <a:pPr lvl="1"/>
            <a:r>
              <a:rPr lang="en-US">
                <a:hlinkClick r:id="rId2"/>
              </a:rPr>
              <a:t>ESL Program</a:t>
            </a:r>
            <a:endParaRPr lang="en-US"/>
          </a:p>
          <a:p>
            <a:endParaRPr lang="en-US"/>
          </a:p>
          <a:p>
            <a:r>
              <a:rPr lang="en-US"/>
              <a:t>Doing What Works (website referred to by Dr. Scarcella): </a:t>
            </a:r>
          </a:p>
          <a:p>
            <a:pPr lvl="1"/>
            <a:r>
              <a:rPr lang="en-US">
                <a:hlinkClick r:id="rId3"/>
              </a:rPr>
              <a:t>Academic Language</a:t>
            </a:r>
            <a:endParaRPr lang="en-US"/>
          </a:p>
          <a:p>
            <a:pPr lvl="1"/>
            <a:r>
              <a:rPr lang="en-US">
                <a:hlinkClick r:id="rId4"/>
              </a:rPr>
              <a:t>Teaching Reading to ELLs: Digital Workshop</a:t>
            </a:r>
            <a:endParaRPr lang="en-US"/>
          </a:p>
          <a:p>
            <a:endParaRPr lang="en-US"/>
          </a:p>
          <a:p>
            <a:r>
              <a:rPr lang="en-US"/>
              <a:t>National Council of Teachers of English: </a:t>
            </a:r>
          </a:p>
          <a:p>
            <a:pPr lvl="1"/>
            <a:r>
              <a:rPr lang="en-US">
                <a:hlinkClick r:id="rId5"/>
              </a:rPr>
              <a:t>Teaching Secondary ELL Students</a:t>
            </a:r>
            <a:endParaRPr lang="en-US"/>
          </a:p>
          <a:p>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a:t>Myths and misconceptions</a:t>
            </a:r>
          </a:p>
        </p:txBody>
      </p:sp>
      <p:sp>
        <p:nvSpPr>
          <p:cNvPr id="75779" name="Rectangle 3"/>
          <p:cNvSpPr>
            <a:spLocks noGrp="1" noChangeArrowheads="1"/>
          </p:cNvSpPr>
          <p:nvPr>
            <p:ph type="body" idx="1"/>
          </p:nvPr>
        </p:nvSpPr>
        <p:spPr/>
        <p:txBody>
          <a:bodyPr/>
          <a:lstStyle/>
          <a:p>
            <a:r>
              <a:rPr lang="en-US" b="1"/>
              <a:t>Myth: </a:t>
            </a:r>
            <a:r>
              <a:rPr lang="en-US"/>
              <a:t>It takes students a certain number of years (i.e., 7 years) to acquire academic language</a:t>
            </a:r>
          </a:p>
          <a:p>
            <a:endParaRPr lang="en-US"/>
          </a:p>
          <a:p>
            <a:r>
              <a:rPr lang="en-US" b="1"/>
              <a:t>Truth: </a:t>
            </a:r>
            <a:r>
              <a:rPr lang="en-US"/>
              <a:t>The amount of time it takes students to master   academic language directly depends on:</a:t>
            </a:r>
          </a:p>
          <a:p>
            <a:pPr lvl="1"/>
            <a:r>
              <a:rPr lang="en-US"/>
              <a:t>exposure to academic language</a:t>
            </a:r>
          </a:p>
          <a:p>
            <a:pPr lvl="1"/>
            <a:r>
              <a:rPr lang="en-US"/>
              <a:t>amount of practice in using academic language</a:t>
            </a:r>
          </a:p>
          <a:p>
            <a:pPr lvl="1"/>
            <a:r>
              <a:rPr lang="en-US"/>
              <a:t>extent of academic language instruction and feedback</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a:t>Myths and misconceptions </a:t>
            </a:r>
            <a:r>
              <a:rPr lang="en-US" sz="1800"/>
              <a:t>(cont.)</a:t>
            </a:r>
          </a:p>
        </p:txBody>
      </p:sp>
      <p:sp>
        <p:nvSpPr>
          <p:cNvPr id="76803" name="Rectangle 3"/>
          <p:cNvSpPr>
            <a:spLocks noGrp="1" noChangeArrowheads="1"/>
          </p:cNvSpPr>
          <p:nvPr>
            <p:ph type="body" idx="1"/>
          </p:nvPr>
        </p:nvSpPr>
        <p:spPr/>
        <p:txBody>
          <a:bodyPr/>
          <a:lstStyle/>
          <a:p>
            <a:r>
              <a:rPr lang="en-US" b="1"/>
              <a:t>Myth: </a:t>
            </a:r>
            <a:r>
              <a:rPr lang="en-US"/>
              <a:t>We can teach academic language in an ESL or an English language development (ELD) class, and then students don’t need more instruction afterwards</a:t>
            </a:r>
          </a:p>
          <a:p>
            <a:endParaRPr lang="en-US"/>
          </a:p>
          <a:p>
            <a:r>
              <a:rPr lang="en-US" b="1"/>
              <a:t>Truth: </a:t>
            </a:r>
            <a:r>
              <a:rPr lang="en-US"/>
              <a:t>Even after completing ESL instruction:</a:t>
            </a:r>
          </a:p>
          <a:p>
            <a:pPr lvl="1"/>
            <a:r>
              <a:rPr lang="en-US"/>
              <a:t>students need sustained, effective academic language instruction throughout the upper grades and even in college in order to master correct usage and expression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Social language vs. academic language</a:t>
            </a:r>
          </a:p>
        </p:txBody>
      </p:sp>
      <p:sp>
        <p:nvSpPr>
          <p:cNvPr id="17411" name="Rectangle 3"/>
          <p:cNvSpPr>
            <a:spLocks noGrp="1" noChangeArrowheads="1"/>
          </p:cNvSpPr>
          <p:nvPr>
            <p:ph type="body" idx="1"/>
          </p:nvPr>
        </p:nvSpPr>
        <p:spPr>
          <a:xfrm>
            <a:off x="914400" y="1600200"/>
            <a:ext cx="7394575" cy="4525963"/>
          </a:xfrm>
        </p:spPr>
        <p:txBody>
          <a:bodyPr/>
          <a:lstStyle/>
          <a:p>
            <a:r>
              <a:rPr lang="en-US"/>
              <a:t>When using social, or informal, English in daily conversation, it’s possible to communicate by using slang and without using English in a grammatically correct way</a:t>
            </a:r>
          </a:p>
          <a:p>
            <a:endParaRPr lang="en-US"/>
          </a:p>
          <a:p>
            <a:r>
              <a:rPr lang="en-US"/>
              <a:t>You can be understood without using:</a:t>
            </a:r>
          </a:p>
          <a:p>
            <a:pPr lvl="1"/>
            <a:r>
              <a:rPr lang="en-US"/>
              <a:t>articles</a:t>
            </a:r>
          </a:p>
          <a:p>
            <a:pPr lvl="1"/>
            <a:r>
              <a:rPr lang="en-US"/>
              <a:t>prepositions</a:t>
            </a:r>
          </a:p>
          <a:p>
            <a:pPr lvl="1"/>
            <a:r>
              <a:rPr lang="en-US"/>
              <a:t>sophisticated vocabulary</a:t>
            </a:r>
          </a:p>
          <a:p>
            <a:pPr lvl="1"/>
            <a:r>
              <a:rPr lang="en-US"/>
              <a:t>pronoun reference</a:t>
            </a:r>
          </a:p>
          <a:p>
            <a:pPr lvl="1"/>
            <a:endParaRPr lang="en-US"/>
          </a:p>
          <a:p>
            <a:pPr>
              <a:buFontTx/>
              <a:buNone/>
            </a:pPr>
            <a:r>
              <a:rPr lang="en-US" sz="1400" i="1"/>
              <a:t>	Note: Read more about the </a:t>
            </a:r>
            <a:r>
              <a:rPr lang="en-US" sz="1400" i="1">
                <a:hlinkClick r:id="rId2"/>
              </a:rPr>
              <a:t>difference between social and academic language </a:t>
            </a:r>
            <a:r>
              <a:rPr lang="en-US" sz="1400" i="1"/>
              <a:t>at Colorín</a:t>
            </a:r>
            <a:r>
              <a:rPr lang="en-US" sz="1400"/>
              <a:t> </a:t>
            </a:r>
            <a:r>
              <a:rPr lang="en-US" sz="1400" i="1"/>
              <a:t>Colorado.</a:t>
            </a:r>
            <a:endParaRPr lang="en-US" sz="1400"/>
          </a:p>
          <a:p>
            <a:pPr lvl="1"/>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Myths and misconceptions </a:t>
            </a:r>
            <a:r>
              <a:rPr lang="en-US" sz="1800"/>
              <a:t>(cont.)</a:t>
            </a:r>
          </a:p>
        </p:txBody>
      </p:sp>
      <p:sp>
        <p:nvSpPr>
          <p:cNvPr id="77827" name="Rectangle 3"/>
          <p:cNvSpPr>
            <a:spLocks noGrp="1" noChangeArrowheads="1"/>
          </p:cNvSpPr>
          <p:nvPr>
            <p:ph type="body" idx="1"/>
          </p:nvPr>
        </p:nvSpPr>
        <p:spPr/>
        <p:txBody>
          <a:bodyPr/>
          <a:lstStyle/>
          <a:p>
            <a:r>
              <a:rPr lang="en-US" b="1"/>
              <a:t>Myth: </a:t>
            </a:r>
            <a:r>
              <a:rPr lang="en-US"/>
              <a:t>Academic language is easy to assess</a:t>
            </a:r>
          </a:p>
          <a:p>
            <a:endParaRPr lang="en-US"/>
          </a:p>
          <a:p>
            <a:r>
              <a:rPr lang="en-US" b="1"/>
              <a:t>Truth: </a:t>
            </a:r>
            <a:r>
              <a:rPr lang="en-US"/>
              <a:t>Academic language is actually very poorly defined for assessment purposes </a:t>
            </a:r>
          </a:p>
          <a:p>
            <a:pPr lvl="1"/>
            <a:r>
              <a:rPr lang="en-US"/>
              <a:t>Research is just beginning to develop that will help us identify the features of academic language that are assessable at the various proficiency levels</a:t>
            </a:r>
          </a:p>
          <a:p>
            <a:pPr lvl="1"/>
            <a:r>
              <a:rPr lang="en-US"/>
              <a:t>When we get test scores back on proficiency, we’ve only got a slice of what students can do academically</a:t>
            </a:r>
            <a:endParaRPr lang="en-US" b="1"/>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t>Final thoughts</a:t>
            </a:r>
          </a:p>
        </p:txBody>
      </p:sp>
      <p:sp>
        <p:nvSpPr>
          <p:cNvPr id="78851" name="Rectangle 3"/>
          <p:cNvSpPr>
            <a:spLocks noGrp="1" noChangeArrowheads="1"/>
          </p:cNvSpPr>
          <p:nvPr>
            <p:ph type="body" idx="1"/>
          </p:nvPr>
        </p:nvSpPr>
        <p:spPr/>
        <p:txBody>
          <a:bodyPr/>
          <a:lstStyle/>
          <a:p>
            <a:r>
              <a:rPr lang="en-US" dirty="0"/>
              <a:t>Points to remember:</a:t>
            </a:r>
          </a:p>
          <a:p>
            <a:pPr>
              <a:buFontTx/>
              <a:buNone/>
            </a:pPr>
            <a:endParaRPr lang="en-US" dirty="0"/>
          </a:p>
          <a:p>
            <a:pPr lvl="1"/>
            <a:r>
              <a:rPr lang="en-US" dirty="0"/>
              <a:t>Academic language is highly teachable</a:t>
            </a:r>
          </a:p>
          <a:p>
            <a:endParaRPr lang="en-US" dirty="0"/>
          </a:p>
          <a:p>
            <a:pPr lvl="1"/>
            <a:r>
              <a:rPr lang="en-US" dirty="0"/>
              <a:t>ELLs are a hard-working group of students who can and have achieved great heights academically</a:t>
            </a:r>
          </a:p>
          <a:p>
            <a:endParaRPr lang="en-US" dirty="0"/>
          </a:p>
          <a:p>
            <a:pPr lvl="1"/>
            <a:r>
              <a:rPr lang="en-US" dirty="0"/>
              <a:t>One of the most effective and important ways to support their future success is by teaching them academic language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838200" y="914400"/>
            <a:ext cx="7620000" cy="4700588"/>
          </a:xfrm>
          <a:prstGeom prst="rect">
            <a:avLst/>
          </a:prstGeom>
          <a:noFill/>
          <a:ln w="9525">
            <a:noFill/>
            <a:miter lim="800000"/>
            <a:headEnd/>
            <a:tailEnd/>
          </a:ln>
          <a:effectLst/>
        </p:spPr>
        <p:txBody>
          <a:bodyPr>
            <a:spAutoFit/>
          </a:bodyPr>
          <a:lstStyle/>
          <a:p>
            <a:pPr algn="ctr"/>
            <a:endParaRPr lang="en-US" b="1" i="1"/>
          </a:p>
          <a:p>
            <a:pPr algn="ctr"/>
            <a:endParaRPr lang="en-US" b="1" i="1"/>
          </a:p>
          <a:p>
            <a:pPr algn="ctr"/>
            <a:r>
              <a:rPr lang="en-US" b="1" i="1"/>
              <a:t>Thank you for joining us for this Colorín Colorado</a:t>
            </a:r>
            <a:r>
              <a:rPr lang="en-US"/>
              <a:t> </a:t>
            </a:r>
            <a:r>
              <a:rPr lang="en-US" b="1" i="1"/>
              <a:t>webcast!</a:t>
            </a:r>
          </a:p>
          <a:p>
            <a:pPr algn="ctr"/>
            <a:endParaRPr lang="en-US" b="1" i="1"/>
          </a:p>
          <a:p>
            <a:pPr algn="ctr"/>
            <a:endParaRPr lang="en-US" b="1" i="1"/>
          </a:p>
          <a:p>
            <a:pPr algn="ctr"/>
            <a:r>
              <a:rPr lang="en-US" sz="1600"/>
              <a:t>For more information about instructing English language learners, please visit</a:t>
            </a:r>
            <a:r>
              <a:rPr lang="en-US" b="1"/>
              <a:t> </a:t>
            </a:r>
            <a:r>
              <a:rPr lang="en-US">
                <a:hlinkClick r:id="rId2"/>
              </a:rPr>
              <a:t>www.ColorinColorado.org</a:t>
            </a:r>
            <a:endParaRPr lang="en-US"/>
          </a:p>
          <a:p>
            <a:pPr algn="ctr"/>
            <a:endParaRPr lang="en-US"/>
          </a:p>
          <a:p>
            <a:pPr algn="ctr"/>
            <a:endParaRPr lang="en-US" i="1"/>
          </a:p>
          <a:p>
            <a:pPr algn="ctr"/>
            <a:endParaRPr lang="en-US" i="1"/>
          </a:p>
          <a:p>
            <a:pPr algn="ctr"/>
            <a:endParaRPr lang="en-US" i="1"/>
          </a:p>
          <a:p>
            <a:pPr algn="ctr"/>
            <a:endParaRPr lang="en-US" i="1"/>
          </a:p>
          <a:p>
            <a:pPr algn="ctr"/>
            <a:endParaRPr lang="en-US" i="1"/>
          </a:p>
          <a:p>
            <a:pPr algn="ctr"/>
            <a:endParaRPr lang="en-US" i="1"/>
          </a:p>
          <a:p>
            <a:pPr algn="ctr"/>
            <a:endParaRPr lang="en-US" i="1"/>
          </a:p>
          <a:p>
            <a:pPr algn="ctr"/>
            <a:r>
              <a:rPr lang="en-US" sz="1600" i="1"/>
              <a:t>Funding for this Colorín Colorado webcast is provided by the American Federation of Teachers with additional support from the National Council of La Raza.</a:t>
            </a:r>
            <a:r>
              <a:rPr lang="en-US" sz="1600"/>
              <a:t> </a:t>
            </a:r>
          </a:p>
        </p:txBody>
      </p:sp>
      <p:pic>
        <p:nvPicPr>
          <p:cNvPr id="79877" name="Picture 5" descr="colorin_diaz_with URL_300"/>
          <p:cNvPicPr>
            <a:picLocks noChangeAspect="1" noChangeArrowheads="1"/>
          </p:cNvPicPr>
          <p:nvPr/>
        </p:nvPicPr>
        <p:blipFill>
          <a:blip r:embed="rId3" cstate="print"/>
          <a:srcRect/>
          <a:stretch>
            <a:fillRect/>
          </a:stretch>
        </p:blipFill>
        <p:spPr bwMode="auto">
          <a:xfrm>
            <a:off x="3276600" y="2971800"/>
            <a:ext cx="2895600" cy="1930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Do students need to master social language first?</a:t>
            </a:r>
          </a:p>
        </p:txBody>
      </p:sp>
      <p:sp>
        <p:nvSpPr>
          <p:cNvPr id="19459" name="Rectangle 3"/>
          <p:cNvSpPr>
            <a:spLocks noGrp="1" noChangeArrowheads="1"/>
          </p:cNvSpPr>
          <p:nvPr>
            <p:ph type="body" idx="1"/>
          </p:nvPr>
        </p:nvSpPr>
        <p:spPr>
          <a:xfrm>
            <a:off x="838200" y="1676400"/>
            <a:ext cx="7696200" cy="4525963"/>
          </a:xfrm>
        </p:spPr>
        <p:txBody>
          <a:bodyPr/>
          <a:lstStyle/>
          <a:p>
            <a:r>
              <a:rPr lang="en-US"/>
              <a:t>In the United States, we tend to teach informal “survival” English first, and then academic language</a:t>
            </a:r>
          </a:p>
          <a:p>
            <a:endParaRPr lang="en-US"/>
          </a:p>
          <a:p>
            <a:r>
              <a:rPr lang="en-US"/>
              <a:t>However, </a:t>
            </a:r>
            <a:r>
              <a:rPr lang="en-US" u="sng"/>
              <a:t>it is possible</a:t>
            </a:r>
            <a:r>
              <a:rPr lang="en-US"/>
              <a:t> to lay the foundation for academic language while teaching conversation skills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87425" y="457200"/>
            <a:ext cx="6954838" cy="1143000"/>
          </a:xfrm>
        </p:spPr>
        <p:txBody>
          <a:bodyPr/>
          <a:lstStyle/>
          <a:p>
            <a:r>
              <a:rPr lang="en-US"/>
              <a:t>Recognizing social vs. academic language</a:t>
            </a:r>
          </a:p>
        </p:txBody>
      </p:sp>
      <p:sp>
        <p:nvSpPr>
          <p:cNvPr id="22531" name="Rectangle 3"/>
          <p:cNvSpPr>
            <a:spLocks noGrp="1" noChangeArrowheads="1"/>
          </p:cNvSpPr>
          <p:nvPr>
            <p:ph type="body" sz="half" idx="1"/>
          </p:nvPr>
        </p:nvSpPr>
        <p:spPr>
          <a:xfrm>
            <a:off x="914400" y="1600200"/>
            <a:ext cx="6881813" cy="4525963"/>
          </a:xfrm>
        </p:spPr>
        <p:txBody>
          <a:bodyPr/>
          <a:lstStyle/>
          <a:p>
            <a:pPr marL="381000" indent="-381000">
              <a:buFontTx/>
              <a:buNone/>
            </a:pPr>
            <a:r>
              <a:rPr lang="en-US" sz="1800"/>
              <a:t>When comparing social and academic language, students should look for the following differences:</a:t>
            </a:r>
          </a:p>
          <a:p>
            <a:pPr marL="381000" indent="-381000">
              <a:buFontTx/>
              <a:buNone/>
            </a:pPr>
            <a:endParaRPr lang="en-US" sz="1800"/>
          </a:p>
          <a:p>
            <a:pPr marL="381000" indent="-381000">
              <a:buFontTx/>
              <a:buNone/>
            </a:pPr>
            <a:r>
              <a:rPr lang="en-US" sz="1800"/>
              <a:t>	</a:t>
            </a:r>
            <a:endParaRPr lang="en-US" sz="1400"/>
          </a:p>
          <a:p>
            <a:pPr marL="381000" indent="-381000"/>
            <a:endParaRPr lang="en-US" sz="1400"/>
          </a:p>
        </p:txBody>
      </p:sp>
      <p:graphicFrame>
        <p:nvGraphicFramePr>
          <p:cNvPr id="22570" name="Group 42"/>
          <p:cNvGraphicFramePr>
            <a:graphicFrameLocks noGrp="1"/>
          </p:cNvGraphicFramePr>
          <p:nvPr>
            <p:ph sz="half" idx="2"/>
          </p:nvPr>
        </p:nvGraphicFramePr>
        <p:xfrm>
          <a:off x="1281113" y="2330450"/>
          <a:ext cx="6515100" cy="2729231"/>
        </p:xfrm>
        <a:graphic>
          <a:graphicData uri="http://schemas.openxmlformats.org/drawingml/2006/table">
            <a:tbl>
              <a:tblPr/>
              <a:tblGrid>
                <a:gridCol w="3300412"/>
                <a:gridCol w="3214688"/>
              </a:tblGrid>
              <a:tr h="34131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Informal Language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Academic Language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752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repetition of words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variety of words, more</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sophisticated vocabulary</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0963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sentences start with </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“and” and “but”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sentences start with transition</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words, such as “however,”</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“moreover,” and “in addition”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471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use of slang: “guy,” “cool,” and</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“awesome”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No slang</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2571" name="Text Box 43"/>
          <p:cNvSpPr txBox="1">
            <a:spLocks noChangeArrowheads="1"/>
          </p:cNvSpPr>
          <p:nvPr/>
        </p:nvSpPr>
        <p:spPr bwMode="auto">
          <a:xfrm>
            <a:off x="2438400" y="5715000"/>
            <a:ext cx="5715000" cy="717550"/>
          </a:xfrm>
          <a:prstGeom prst="rect">
            <a:avLst/>
          </a:prstGeom>
          <a:noFill/>
          <a:ln w="9525">
            <a:noFill/>
            <a:miter lim="800000"/>
            <a:headEnd/>
            <a:tailEnd/>
          </a:ln>
          <a:effectLst/>
        </p:spPr>
        <p:txBody>
          <a:bodyPr>
            <a:spAutoFit/>
          </a:bodyPr>
          <a:lstStyle/>
          <a:p>
            <a:pPr>
              <a:spcBef>
                <a:spcPct val="50000"/>
              </a:spcBef>
            </a:pPr>
            <a:r>
              <a:rPr lang="en-US" sz="1400" i="1"/>
              <a:t>Note: This chart may not appear on printouts of the outline format.</a:t>
            </a:r>
          </a:p>
          <a:p>
            <a:pPr>
              <a:spcBef>
                <a:spcPct val="50000"/>
              </a:spcBef>
            </a:pP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500188" y="457200"/>
            <a:ext cx="6589712" cy="1143000"/>
          </a:xfrm>
        </p:spPr>
        <p:txBody>
          <a:bodyPr/>
          <a:lstStyle/>
          <a:p>
            <a:r>
              <a:rPr lang="en-US"/>
              <a:t>Activity Idea:</a:t>
            </a:r>
            <a:br>
              <a:rPr lang="en-US"/>
            </a:br>
            <a:r>
              <a:rPr lang="en-US"/>
              <a:t>Recognizing social v. academic language</a:t>
            </a:r>
            <a:endParaRPr lang="en-US" sz="1800"/>
          </a:p>
        </p:txBody>
      </p:sp>
      <p:sp>
        <p:nvSpPr>
          <p:cNvPr id="21507" name="Rectangle 3"/>
          <p:cNvSpPr>
            <a:spLocks noGrp="1" noChangeArrowheads="1"/>
          </p:cNvSpPr>
          <p:nvPr>
            <p:ph type="body" idx="1"/>
          </p:nvPr>
        </p:nvSpPr>
        <p:spPr>
          <a:xfrm>
            <a:off x="914400" y="1524000"/>
            <a:ext cx="7391400" cy="4525963"/>
          </a:xfrm>
        </p:spPr>
        <p:txBody>
          <a:bodyPr/>
          <a:lstStyle/>
          <a:p>
            <a:pPr marL="381000" indent="-381000"/>
            <a:r>
              <a:rPr lang="en-US"/>
              <a:t>Passage comparison is an effective way to teach students how to recognize the differences between social and academic language </a:t>
            </a:r>
          </a:p>
          <a:p>
            <a:pPr marL="381000" indent="-381000">
              <a:buFontTx/>
              <a:buNone/>
            </a:pPr>
            <a:endParaRPr lang="en-US"/>
          </a:p>
          <a:p>
            <a:pPr marL="800100" lvl="1" indent="-342900">
              <a:buFontTx/>
              <a:buNone/>
            </a:pPr>
            <a:r>
              <a:rPr lang="en-US"/>
              <a:t>1.   Give students 2 passages – one using informal language, and  one using academic English</a:t>
            </a:r>
          </a:p>
          <a:p>
            <a:pPr marL="800100" lvl="1" indent="-342900">
              <a:buFontTx/>
              <a:buNone/>
            </a:pPr>
            <a:r>
              <a:rPr lang="en-US"/>
              <a:t>2.   Ask students to compare the passages step-by-step in groups or with a partner</a:t>
            </a:r>
          </a:p>
          <a:p>
            <a:pPr marL="800100" lvl="1" indent="-342900">
              <a:buFontTx/>
              <a:buNone/>
            </a:pPr>
            <a:r>
              <a:rPr lang="en-US"/>
              <a:t>3.   Have groups write a list of differences between the kinds of languages used, and discuss their findings</a:t>
            </a:r>
          </a:p>
          <a:p>
            <a:pPr marL="800100" lvl="1" indent="-342900">
              <a:buFontTx/>
              <a:buAutoNum type="arabicPeriod" startAt="4"/>
            </a:pPr>
            <a:r>
              <a:rPr lang="en-US"/>
              <a:t>Repeat this exercise with numerous passages until students are able to recognize the differences between social and academic language</a:t>
            </a:r>
          </a:p>
        </p:txBody>
      </p:sp>
      <p:pic>
        <p:nvPicPr>
          <p:cNvPr id="21509" name="Picture 5" descr="8-actividades"/>
          <p:cNvPicPr>
            <a:picLocks noChangeAspect="1" noChangeArrowheads="1"/>
          </p:cNvPicPr>
          <p:nvPr/>
        </p:nvPicPr>
        <p:blipFill>
          <a:blip r:embed="rId2" cstate="print"/>
          <a:srcRect/>
          <a:stretch>
            <a:fillRect/>
          </a:stretch>
        </p:blipFill>
        <p:spPr bwMode="auto">
          <a:xfrm>
            <a:off x="990600" y="762000"/>
            <a:ext cx="533400" cy="533400"/>
          </a:xfrm>
          <a:prstGeom prst="rect">
            <a:avLst/>
          </a:prstGeom>
          <a:noFill/>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1153</TotalTime>
  <Words>3642</Words>
  <Application>Microsoft Office PowerPoint</Application>
  <PresentationFormat>On-screen Show (4:3)</PresentationFormat>
  <Paragraphs>510</Paragraphs>
  <Slides>62</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62</vt:i4>
      </vt:variant>
    </vt:vector>
  </HeadingPairs>
  <TitlesOfParts>
    <vt:vector size="65" baseType="lpstr">
      <vt:lpstr>Arial</vt:lpstr>
      <vt:lpstr>Palatino</vt:lpstr>
      <vt:lpstr>Default Design</vt:lpstr>
      <vt:lpstr>Slide 1</vt:lpstr>
      <vt:lpstr>What is academic language?</vt:lpstr>
      <vt:lpstr>Why is academic language so important?</vt:lpstr>
      <vt:lpstr>Academic language in action:  Two writing samples from a university ESL student</vt:lpstr>
      <vt:lpstr>Academic language in action (cont.): </vt:lpstr>
      <vt:lpstr>Social language vs. academic language</vt:lpstr>
      <vt:lpstr>Do students need to master social language first?</vt:lpstr>
      <vt:lpstr>Recognizing social vs. academic language</vt:lpstr>
      <vt:lpstr>Activity Idea: Recognizing social v. academic language</vt:lpstr>
      <vt:lpstr>Academic language in oral expression</vt:lpstr>
      <vt:lpstr>Activity Idea: Practicing oral academic language</vt:lpstr>
      <vt:lpstr>Activity Idea: Practicing oral academic language (cont.)</vt:lpstr>
      <vt:lpstr>Using academic language in a student’s native language</vt:lpstr>
      <vt:lpstr>At what age should academic language instruction begin?</vt:lpstr>
      <vt:lpstr>At what age should academic language instruction begin? (cont.)</vt:lpstr>
      <vt:lpstr>Instruction for young children</vt:lpstr>
      <vt:lpstr>Instruction for young children (cont.)</vt:lpstr>
      <vt:lpstr>Linguistic concepts and academic language</vt:lpstr>
      <vt:lpstr>Linguistic concepts and academic language (cont.)</vt:lpstr>
      <vt:lpstr>Linguistic concepts and academic language (cont.)</vt:lpstr>
      <vt:lpstr>Choosing what to teach in academic language instruction</vt:lpstr>
      <vt:lpstr>Academic language and word usage</vt:lpstr>
      <vt:lpstr>Academic language and word usage (cont.)</vt:lpstr>
      <vt:lpstr>Activity: Beyond definitions</vt:lpstr>
      <vt:lpstr>Activity: Close reading</vt:lpstr>
      <vt:lpstr>Fixed expressions in academic language</vt:lpstr>
      <vt:lpstr>What does close reading accomplish?</vt:lpstr>
      <vt:lpstr>Activity: Summarization</vt:lpstr>
      <vt:lpstr>Activity: Engaging older students</vt:lpstr>
      <vt:lpstr>Activity: Engaging older students (cont.)</vt:lpstr>
      <vt:lpstr>Tips for working with older students</vt:lpstr>
      <vt:lpstr>Tips for working with younger students</vt:lpstr>
      <vt:lpstr>Tips for working with younger students (cont.)</vt:lpstr>
      <vt:lpstr>Does academic language need its own block of time?</vt:lpstr>
      <vt:lpstr>How much time should teachers spend on academic language instruction?</vt:lpstr>
      <vt:lpstr>Tips for academic language and writing</vt:lpstr>
      <vt:lpstr>Academic writing in the content areas</vt:lpstr>
      <vt:lpstr>Importance of feedback</vt:lpstr>
      <vt:lpstr>Using a school-wide feedback system</vt:lpstr>
      <vt:lpstr>Using a school-wide feedback system (cont.)</vt:lpstr>
      <vt:lpstr>Curriculum and content objectives</vt:lpstr>
      <vt:lpstr>Who is responsible for teaching academic  language?</vt:lpstr>
      <vt:lpstr>What is the role of the content teachers at a high school level?</vt:lpstr>
      <vt:lpstr>What is the role of the content teachers?</vt:lpstr>
      <vt:lpstr>Vocabulary in content instruction</vt:lpstr>
      <vt:lpstr>Vocabulary in content instruction (cont.)</vt:lpstr>
      <vt:lpstr>Academic language and newcomers</vt:lpstr>
      <vt:lpstr>Long-term ELLs and academic language</vt:lpstr>
      <vt:lpstr>Long-term ELLs and academic language (cont.)</vt:lpstr>
      <vt:lpstr>Independent use of academic language</vt:lpstr>
      <vt:lpstr>Resources: Learner dictionaries</vt:lpstr>
      <vt:lpstr>Independent use of academic language</vt:lpstr>
      <vt:lpstr>Administrators and academic language</vt:lpstr>
      <vt:lpstr>Administrators and professional development</vt:lpstr>
      <vt:lpstr>Teacher collaboration</vt:lpstr>
      <vt:lpstr>Online resources</vt:lpstr>
      <vt:lpstr>Online resources (cont.)</vt:lpstr>
      <vt:lpstr>Myths and misconceptions</vt:lpstr>
      <vt:lpstr>Myths and misconceptions (cont.)</vt:lpstr>
      <vt:lpstr>Myths and misconceptions (cont.)</vt:lpstr>
      <vt:lpstr>Final thoughts</vt:lpstr>
      <vt:lpstr>Slide 62</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academic language?</dc:title>
  <dc:creator>Kelly Andrews</dc:creator>
  <cp:lastModifiedBy>mm2012209</cp:lastModifiedBy>
  <cp:revision>159</cp:revision>
  <dcterms:created xsi:type="dcterms:W3CDTF">2008-07-24T01:16:27Z</dcterms:created>
  <dcterms:modified xsi:type="dcterms:W3CDTF">2012-03-20T16:04:11Z</dcterms:modified>
</cp:coreProperties>
</file>